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3"/>
  </p:notesMasterIdLst>
  <p:sldIdLst>
    <p:sldId id="256" r:id="rId2"/>
    <p:sldId id="271" r:id="rId3"/>
    <p:sldId id="273" r:id="rId4"/>
    <p:sldId id="272" r:id="rId5"/>
    <p:sldId id="274" r:id="rId6"/>
    <p:sldId id="276" r:id="rId7"/>
    <p:sldId id="275" r:id="rId8"/>
    <p:sldId id="277" r:id="rId9"/>
    <p:sldId id="278" r:id="rId10"/>
    <p:sldId id="281" r:id="rId11"/>
    <p:sldId id="280" r:id="rId12"/>
    <p:sldId id="282" r:id="rId13"/>
    <p:sldId id="283" r:id="rId14"/>
    <p:sldId id="429" r:id="rId15"/>
    <p:sldId id="435" r:id="rId16"/>
    <p:sldId id="436" r:id="rId17"/>
    <p:sldId id="437" r:id="rId18"/>
    <p:sldId id="438" r:id="rId19"/>
    <p:sldId id="439" r:id="rId20"/>
    <p:sldId id="440" r:id="rId21"/>
    <p:sldId id="441" r:id="rId22"/>
    <p:sldId id="442" r:id="rId23"/>
    <p:sldId id="443" r:id="rId24"/>
    <p:sldId id="444" r:id="rId25"/>
    <p:sldId id="445" r:id="rId26"/>
    <p:sldId id="446" r:id="rId27"/>
    <p:sldId id="447" r:id="rId28"/>
    <p:sldId id="448" r:id="rId29"/>
    <p:sldId id="449" r:id="rId30"/>
    <p:sldId id="450" r:id="rId31"/>
    <p:sldId id="451" r:id="rId32"/>
    <p:sldId id="452" r:id="rId33"/>
    <p:sldId id="453" r:id="rId34"/>
    <p:sldId id="454" r:id="rId35"/>
    <p:sldId id="466" r:id="rId36"/>
    <p:sldId id="467" r:id="rId37"/>
    <p:sldId id="458" r:id="rId38"/>
    <p:sldId id="468" r:id="rId39"/>
    <p:sldId id="469" r:id="rId40"/>
    <p:sldId id="470" r:id="rId41"/>
    <p:sldId id="471" r:id="rId42"/>
    <p:sldId id="459" r:id="rId43"/>
    <p:sldId id="461" r:id="rId44"/>
    <p:sldId id="462" r:id="rId45"/>
    <p:sldId id="286" r:id="rId46"/>
    <p:sldId id="266" r:id="rId47"/>
    <p:sldId id="285" r:id="rId48"/>
    <p:sldId id="293" r:id="rId49"/>
    <p:sldId id="287" r:id="rId50"/>
    <p:sldId id="330" r:id="rId51"/>
    <p:sldId id="331" r:id="rId52"/>
    <p:sldId id="332" r:id="rId53"/>
    <p:sldId id="334" r:id="rId54"/>
    <p:sldId id="333" r:id="rId55"/>
    <p:sldId id="289" r:id="rId56"/>
    <p:sldId id="335" r:id="rId57"/>
    <p:sldId id="336" r:id="rId58"/>
    <p:sldId id="337" r:id="rId59"/>
    <p:sldId id="290" r:id="rId60"/>
    <p:sldId id="339" r:id="rId61"/>
    <p:sldId id="342" r:id="rId62"/>
    <p:sldId id="340" r:id="rId63"/>
    <p:sldId id="341" r:id="rId64"/>
    <p:sldId id="343" r:id="rId65"/>
    <p:sldId id="344" r:id="rId66"/>
    <p:sldId id="345" r:id="rId67"/>
    <p:sldId id="346" r:id="rId68"/>
    <p:sldId id="347" r:id="rId69"/>
    <p:sldId id="348" r:id="rId70"/>
    <p:sldId id="349" r:id="rId71"/>
    <p:sldId id="350" r:id="rId72"/>
    <p:sldId id="352" r:id="rId73"/>
    <p:sldId id="353" r:id="rId74"/>
    <p:sldId id="355" r:id="rId75"/>
    <p:sldId id="356" r:id="rId76"/>
    <p:sldId id="295" r:id="rId77"/>
    <p:sldId id="360" r:id="rId78"/>
    <p:sldId id="361" r:id="rId79"/>
    <p:sldId id="362" r:id="rId80"/>
    <p:sldId id="363" r:id="rId81"/>
    <p:sldId id="364" r:id="rId82"/>
    <p:sldId id="365" r:id="rId83"/>
    <p:sldId id="366" r:id="rId84"/>
    <p:sldId id="367" r:id="rId85"/>
    <p:sldId id="296" r:id="rId86"/>
    <p:sldId id="297" r:id="rId87"/>
    <p:sldId id="428" r:id="rId88"/>
    <p:sldId id="409" r:id="rId89"/>
    <p:sldId id="410" r:id="rId90"/>
    <p:sldId id="411" r:id="rId91"/>
    <p:sldId id="412" r:id="rId92"/>
    <p:sldId id="413" r:id="rId93"/>
    <p:sldId id="414" r:id="rId94"/>
    <p:sldId id="415" r:id="rId95"/>
    <p:sldId id="416" r:id="rId96"/>
    <p:sldId id="417" r:id="rId97"/>
    <p:sldId id="418" r:id="rId98"/>
    <p:sldId id="419" r:id="rId99"/>
    <p:sldId id="420" r:id="rId100"/>
    <p:sldId id="421" r:id="rId101"/>
    <p:sldId id="422" r:id="rId102"/>
    <p:sldId id="423" r:id="rId103"/>
    <p:sldId id="424" r:id="rId104"/>
    <p:sldId id="425" r:id="rId105"/>
    <p:sldId id="426" r:id="rId106"/>
    <p:sldId id="267" r:id="rId107"/>
    <p:sldId id="434" r:id="rId108"/>
    <p:sldId id="432" r:id="rId109"/>
    <p:sldId id="433" r:id="rId110"/>
    <p:sldId id="258" r:id="rId111"/>
    <p:sldId id="329" r:id="rId1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ghrabi mohammed" initials="mm" lastIdx="1" clrIdx="0">
    <p:extLst>
      <p:ext uri="{19B8F6BF-5375-455C-9EA6-DF929625EA0E}">
        <p15:presenceInfo xmlns:p15="http://schemas.microsoft.com/office/powerpoint/2012/main" userId="S::maghrabi_mohammed@med.asu.edu.eg::3276bdce-4c09-4b46-b0c5-163d84378e9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3617"/>
  </p:normalViewPr>
  <p:slideViewPr>
    <p:cSldViewPr snapToGrid="0">
      <p:cViewPr>
        <p:scale>
          <a:sx n="80" d="100"/>
          <a:sy n="80" d="100"/>
        </p:scale>
        <p:origin x="-9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notesMaster" Target="notesMasters/notesMaster1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086A7525-CAEB-4EC5-8E3D-FFDAC5B23692}" type="datetimeFigureOut">
              <a:rPr lang="ar-EG" smtClean="0"/>
              <a:t>30‏/3‏/1443</a:t>
            </a:fld>
            <a:endParaRPr lang="ar-E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FD9AFDA6-54C5-47B6-A15C-F970FDAEC6C6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856169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E8640-6E5B-4B1A-90DA-83F4CC7611B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01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E8640-6E5B-4B1A-90DA-83F4CC7611B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01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E8640-6E5B-4B1A-90DA-83F4CC7611B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01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E8640-6E5B-4B1A-90DA-83F4CC7611B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01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80CF1-F4D4-4B8E-B65B-EE32BFD27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4D36C1-96B7-4C3A-9170-355F2C9E8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93BBE-50C4-49FA-B804-9BD5DB368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ECD94-CE1A-4D41-8FFA-5A07598EA334}" type="datetimeFigureOut">
              <a:rPr lang="en-US" smtClean="0"/>
              <a:t>11/5/21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0AF9B-76B0-4F79-904A-8EE847D84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58D42-A774-4D89-ABA5-7F7A730A7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CF1B1-7CE9-4D54-AB60-E5FBBE7C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772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AB05A-39B1-456D-9D81-AFB8B4011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929D76-08E1-476E-9265-9C35DF0652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468A0-8E1D-4753-BA70-509FFF497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ECD94-CE1A-4D41-8FFA-5A07598EA334}" type="datetimeFigureOut">
              <a:rPr lang="en-US" smtClean="0"/>
              <a:t>11/5/21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74588-098B-48DE-949F-D194075F6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A44E0-FE69-4001-A823-6168E103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CF1B1-7CE9-4D54-AB60-E5FBBE7C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97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CEF4F8-9381-4BCE-B5EF-72BA4CD772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27617A-DC95-4231-979F-D14E1A719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27872-DE81-42B3-9464-2961FDC5C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ECD94-CE1A-4D41-8FFA-5A07598EA334}" type="datetimeFigureOut">
              <a:rPr lang="en-US" smtClean="0"/>
              <a:t>11/5/21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661D9D-D57E-4936-AFE8-A40D03946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50527-2EAB-4204-BFE8-7DEBAA4FB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CF1B1-7CE9-4D54-AB60-E5FBBE7C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402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BFD3F-E969-422C-95F3-877141895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3188B-0EBC-4560-8360-5592EEDA8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13C5CB-3A36-401B-B9E2-EBD425DEA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ECD94-CE1A-4D41-8FFA-5A07598EA334}" type="datetimeFigureOut">
              <a:rPr lang="en-US" smtClean="0"/>
              <a:t>11/5/21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56474-54C9-4E91-9855-089A271C4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150B5-6CCF-4474-BE57-FAAAC575D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CF1B1-7CE9-4D54-AB60-E5FBBE7C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0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C8504-E729-413C-983B-72DA4F708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62A76-27C6-4136-A074-1ACBEAF59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89835-2E63-4609-8F88-B4949426E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ECD94-CE1A-4D41-8FFA-5A07598EA334}" type="datetimeFigureOut">
              <a:rPr lang="en-US" smtClean="0"/>
              <a:t>11/5/21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ABE9A-C5CD-418B-A24A-4A5AAEB52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9F943-6B4E-45B6-93A1-3858E7FAD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CF1B1-7CE9-4D54-AB60-E5FBBE7C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57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4DC27-BD95-4B78-9969-78C435652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8EC41-CCA3-4623-9371-4337055D9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90B23-436F-4E48-90A2-F6D4881273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0FF341-F450-4511-A302-8EA8008C1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ECD94-CE1A-4D41-8FFA-5A07598EA334}" type="datetimeFigureOut">
              <a:rPr lang="en-US" smtClean="0"/>
              <a:t>11/5/21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05E39F-0573-4FE0-80B0-8137A2E91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87F0D9-F2FD-41CA-B048-8F98CB01A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CF1B1-7CE9-4D54-AB60-E5FBBE7C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257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448C1-F3CA-4129-A8BA-F870BDF4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1E6D8B-07D3-48A2-804F-656B4B9FE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45E3DF-C828-4EBA-BB61-47A7A8805C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E46D00-555F-40C3-94D0-1CD35C399E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66AB1-D493-4D04-8D57-A77A63F9C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20B24-82F0-4A9C-A0C3-5DEA459FE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ECD94-CE1A-4D41-8FFA-5A07598EA334}" type="datetimeFigureOut">
              <a:rPr lang="en-US" smtClean="0"/>
              <a:t>11/5/21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633150-96BC-4BF7-B8BF-F48FC6010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1EDF13-2526-47B4-83F2-C8A889BBE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CF1B1-7CE9-4D54-AB60-E5FBBE7C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71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D11B8-1CCA-4BA7-AC5B-1A39255F9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C84642-EC68-4AC1-8456-C343F90B0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ECD94-CE1A-4D41-8FFA-5A07598EA334}" type="datetimeFigureOut">
              <a:rPr lang="en-US" smtClean="0"/>
              <a:t>11/5/21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9F9363-18F4-4BF7-A698-5597DE658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F02658-1D62-4D4E-856F-2714ED736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CF1B1-7CE9-4D54-AB60-E5FBBE7C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30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B347B1-68EF-4E7A-BBD2-C9DEC6C47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ECD94-CE1A-4D41-8FFA-5A07598EA334}" type="datetimeFigureOut">
              <a:rPr lang="en-US" smtClean="0"/>
              <a:t>11/5/21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8E7AE8-D573-40E9-9A5E-5F132BF49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4D083-3EBC-4CBE-B28A-11B6B2D57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CF1B1-7CE9-4D54-AB60-E5FBBE7C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42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EB7B3-6729-423A-8DBC-399A6CD17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8998D-24C8-4495-BF8C-29A21770D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039F69-6678-4093-8379-FA7B9F493B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31953-40C0-4612-ACCD-C6B58DCBF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ECD94-CE1A-4D41-8FFA-5A07598EA334}" type="datetimeFigureOut">
              <a:rPr lang="en-US" smtClean="0"/>
              <a:t>11/5/21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D5607-F0E6-40A3-90AE-7A259E791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90C243-02EF-4CE7-B222-168497BBC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CF1B1-7CE9-4D54-AB60-E5FBBE7C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13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E63F8-1C3D-4719-8F0D-4F725B2C7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049143-73E6-454E-9331-F7AA9F9C9D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E48803-A5F5-48B7-AF8F-BAAF7E33F7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E7C91B-5198-4706-99F6-00A65513E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ECD94-CE1A-4D41-8FFA-5A07598EA334}" type="datetimeFigureOut">
              <a:rPr lang="en-US" smtClean="0"/>
              <a:t>11/5/21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2E7A1C-33C8-40C1-8559-CC3AC06EC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E122AA-BBED-4541-AC7B-BD464F034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CF1B1-7CE9-4D54-AB60-E5FBBE7C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67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F65DB4-DB9F-4541-8533-3AFC12F51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6FB2B-BC05-4FC9-B474-3C19BBB82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AF5A0-7462-425F-8174-D40536095A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ECD94-CE1A-4D41-8FFA-5A07598EA334}" type="datetimeFigureOut">
              <a:rPr lang="en-US" smtClean="0"/>
              <a:t>11/5/21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1B9ED-0F90-4BE2-AABD-985439361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B67823-F36D-45EB-AE85-40024810B9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CF1B1-7CE9-4D54-AB60-E5FBBE7C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07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9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thobullets.com/evidence/10791670" TargetMode="Externa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hyperlink" Target="https://www.orthobullets.com/evidence/7634690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9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FAACF-C52E-4743-8A6A-E2B40DC5FD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to read orthopedic X ray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837A17-CBFB-49AA-9FBA-1AC1D9B9EF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943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A90FCB-8E6D-4F58-BB32-5DE1B0DBC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66"/>
            <a:ext cx="12192000" cy="663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6560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D9328-820B-1748-88ED-FC40909EA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A2974-4B99-CD41-8683-DE620BF17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07410" cy="4351338"/>
          </a:xfrm>
        </p:spPr>
        <p:txBody>
          <a:bodyPr/>
          <a:lstStyle/>
          <a:p>
            <a:pPr fontAlgn="base">
              <a:buFont typeface="Wingdings" pitchFamily="2" charset="2"/>
              <a:buChar char="Ø"/>
            </a:pPr>
            <a:r>
              <a:rPr lang="en-US" b="1" i="0" u="none" strike="noStrike">
                <a:solidFill>
                  <a:srgbClr val="414141"/>
                </a:solidFill>
                <a:effectLst/>
                <a:latin typeface="Arial" panose="020B0604020202020204" pitchFamily="34" charset="0"/>
              </a:rPr>
              <a:t>CT Scan of the Chest</a:t>
            </a:r>
            <a:r>
              <a:rPr lang="en-US" b="0" i="0" u="none" strike="noStrike">
                <a:solidFill>
                  <a:srgbClr val="414141"/>
                </a:solidFill>
                <a:effectLst/>
                <a:latin typeface="Arial" panose="020B0604020202020204" pitchFamily="34" charset="0"/>
              </a:rPr>
              <a:t>: Used to detect pulmonary metastases</a:t>
            </a:r>
          </a:p>
          <a:p>
            <a:pPr fontAlgn="base">
              <a:buFont typeface="Wingdings" pitchFamily="2" charset="2"/>
              <a:buChar char="Ø"/>
            </a:pPr>
            <a:r>
              <a:rPr lang="en-US" b="1" i="0" u="none" strike="noStrike">
                <a:solidFill>
                  <a:srgbClr val="414141"/>
                </a:solidFill>
                <a:effectLst/>
                <a:latin typeface="Arial" panose="020B0604020202020204" pitchFamily="34" charset="0"/>
              </a:rPr>
              <a:t>Whole Body Bone Scan</a:t>
            </a:r>
            <a:r>
              <a:rPr lang="en-US" b="0" i="0" u="none" strike="noStrike">
                <a:solidFill>
                  <a:srgbClr val="414141"/>
                </a:solidFill>
                <a:effectLst/>
                <a:latin typeface="Arial" panose="020B0604020202020204" pitchFamily="34" charset="0"/>
              </a:rPr>
              <a:t>: Used to detect bone metastases, extent of bony involvement by the tumor and presence of skip metastases</a:t>
            </a:r>
          </a:p>
          <a:p>
            <a:pPr fontAlgn="base">
              <a:buFont typeface="Wingdings" pitchFamily="2" charset="2"/>
              <a:buChar char="Ø"/>
            </a:pPr>
            <a:r>
              <a:rPr lang="en-US" b="1">
                <a:solidFill>
                  <a:srgbClr val="414141"/>
                </a:solidFill>
                <a:latin typeface="Arial" panose="020B0604020202020204" pitchFamily="34" charset="0"/>
              </a:rPr>
              <a:t>Biopsy</a:t>
            </a:r>
            <a:r>
              <a:rPr lang="en-US">
                <a:solidFill>
                  <a:srgbClr val="414141"/>
                </a:solidFill>
                <a:latin typeface="Arial" panose="020B0604020202020204" pitchFamily="34" charset="0"/>
              </a:rPr>
              <a:t> </a:t>
            </a:r>
            <a:endParaRPr lang="en-US" b="0" i="0" u="none" strike="noStrike">
              <a:solidFill>
                <a:srgbClr val="414141"/>
              </a:solidFill>
              <a:effectLst/>
              <a:latin typeface="Arial" panose="020B0604020202020204" pitchFamily="34" charset="0"/>
            </a:endParaRPr>
          </a:p>
          <a:p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5734E80-4E36-DB46-9173-053F1F729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610" y="894421"/>
            <a:ext cx="4450289" cy="621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4216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56863-A690-48D0-9D46-81D6CEAD4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A2E2395-E6EB-4ECB-9705-53E918A4E8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606" y="1553154"/>
            <a:ext cx="6330462" cy="4741736"/>
          </a:xfrm>
        </p:spPr>
      </p:pic>
    </p:spTree>
    <p:extLst>
      <p:ext uri="{BB962C8B-B14F-4D97-AF65-F5344CB8AC3E}">
        <p14:creationId xmlns:p14="http://schemas.microsoft.com/office/powerpoint/2010/main" val="214808124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AB1A52-ADBB-4459-BC91-B668A7BEB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137" y="1147786"/>
            <a:ext cx="5767968" cy="495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8527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01EB5B-DF4F-408D-A08D-B1DE54648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148" y="766608"/>
            <a:ext cx="6105378" cy="51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7400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0172A9-6BE4-4CA8-838D-643D2D7AE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630" y="1177564"/>
            <a:ext cx="3685736" cy="492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8979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82D39-AEEE-4140-A1E1-F51DCC984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Multible</a:t>
            </a:r>
            <a:r>
              <a:rPr lang="en-US" dirty="0"/>
              <a:t> myeloma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B09F3-B81D-FC41-9789-4074AA11F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88823" cy="4351338"/>
          </a:xfrm>
        </p:spPr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Radiographs</a:t>
            </a:r>
            <a:b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findings</a:t>
            </a:r>
          </a:p>
          <a:p>
            <a:pPr lvl="1"/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multiple "punched-out" lytic lesions</a:t>
            </a:r>
            <a:endParaRPr lang="en-US" dirty="0"/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Bone marrow aspirate &gt;10-30%plasma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(normal amount of plasma cells on bone marrow aspirate is &lt; 2%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6CAEBC7-77A6-EA46-A9E3-B746B065D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267" y="681037"/>
            <a:ext cx="3721656" cy="301823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267C25E-116D-EF41-8426-A6A6DA8E5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02138" y="1759781"/>
            <a:ext cx="2748447" cy="662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1654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EF8D0-9EA7-404E-A4E1-3A9D81D3B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Bone infection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F57F36-8207-4DAC-AAC1-4D94B66210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64" y="1573930"/>
            <a:ext cx="7159762" cy="4503314"/>
          </a:xfrm>
        </p:spPr>
      </p:pic>
    </p:spTree>
    <p:extLst>
      <p:ext uri="{BB962C8B-B14F-4D97-AF65-F5344CB8AC3E}">
        <p14:creationId xmlns:p14="http://schemas.microsoft.com/office/powerpoint/2010/main" val="240199786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3E9605-6FBB-475E-AEFF-B9C7F16D9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22278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2054" name="Picture 6" descr="Sequestrum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012" y="855023"/>
            <a:ext cx="6745182" cy="505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04606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587" y="1090923"/>
            <a:ext cx="3952875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Osteomyelitis Bone Infection - Everything You Need To Know - Dr. Nabil  Ebraheim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46" y="1481448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024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565DB0-1E6C-44E9-8010-D29D3B176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2"/>
            <a:ext cx="12192000" cy="683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1198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11E01-6D25-4C95-B690-1AEE92AE5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A2F6C3-C07A-41B5-B764-51F5F340F8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877" y="1230109"/>
            <a:ext cx="4330505" cy="5262766"/>
          </a:xfrm>
        </p:spPr>
      </p:pic>
    </p:spTree>
    <p:extLst>
      <p:ext uri="{BB962C8B-B14F-4D97-AF65-F5344CB8AC3E}">
        <p14:creationId xmlns:p14="http://schemas.microsoft.com/office/powerpoint/2010/main" val="245987121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47931-6FE8-4EEB-98FD-CE278B001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F6307-D0C8-498E-A7AD-0DB820EB65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195407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1D5F09-9B69-4841-9E65-7BDF0B144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" y="0"/>
            <a:ext cx="12175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4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E1A788-4D07-4793-ADF7-AFF936643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" y="0"/>
            <a:ext cx="121870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99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0783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A019A-6E60-4FE9-9D74-A8625997B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Upper limb fractures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1630E3-D6CC-4636-BEDD-003ECB8F69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98" y="1319523"/>
            <a:ext cx="7037904" cy="4926532"/>
          </a:xfrm>
        </p:spPr>
      </p:pic>
    </p:spTree>
    <p:extLst>
      <p:ext uri="{BB962C8B-B14F-4D97-AF65-F5344CB8AC3E}">
        <p14:creationId xmlns:p14="http://schemas.microsoft.com/office/powerpoint/2010/main" val="3763320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524000" y="6160358"/>
            <a:ext cx="99568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7201" y="1066800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617773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152400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447801"/>
            <a:ext cx="3251200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3657600"/>
            <a:ext cx="6350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5016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7829" y="3089626"/>
            <a:ext cx="9624291" cy="879762"/>
          </a:xfrm>
        </p:spPr>
        <p:txBody>
          <a:bodyPr>
            <a:normAutofit fontScale="90000"/>
          </a:bodyPr>
          <a:lstStyle/>
          <a:p>
            <a:endParaRPr lang="en-US" sz="6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0" y="6160358"/>
            <a:ext cx="99568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7201" y="1066800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617773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152400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1312684"/>
            <a:ext cx="3581400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3046562"/>
            <a:ext cx="6350000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72" y="2057400"/>
            <a:ext cx="5105400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4400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7829" y="3089626"/>
            <a:ext cx="9624291" cy="879762"/>
          </a:xfrm>
        </p:spPr>
        <p:txBody>
          <a:bodyPr>
            <a:normAutofit fontScale="90000"/>
          </a:bodyPr>
          <a:lstStyle/>
          <a:p>
            <a:endParaRPr lang="en-US" sz="6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0" y="6160358"/>
            <a:ext cx="99568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7201" y="1066800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617773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152400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968266"/>
            <a:ext cx="43688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468" y="3833951"/>
            <a:ext cx="7340600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2681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1B3BDC-5E10-43C9-90DF-3EDEE85A3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758" y="1851066"/>
            <a:ext cx="7005950" cy="364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28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7561F-88B0-418E-B640-378212F14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8" y="0"/>
            <a:ext cx="11954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97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7829" y="3089626"/>
            <a:ext cx="9624291" cy="879762"/>
          </a:xfrm>
        </p:spPr>
        <p:txBody>
          <a:bodyPr>
            <a:normAutofit fontScale="90000"/>
          </a:bodyPr>
          <a:lstStyle/>
          <a:p>
            <a:endParaRPr lang="en-US" sz="6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0" y="6160358"/>
            <a:ext cx="99568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7201" y="1066800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617773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152400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835597"/>
            <a:ext cx="70104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3381729"/>
            <a:ext cx="5652315" cy="2955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63" y="3429000"/>
            <a:ext cx="4279900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52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2DF7FB-EC6C-4B9B-9D51-B1D56F6D9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150" y="1439343"/>
            <a:ext cx="6282108" cy="483722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70BAA4D-319B-7D4D-8D8D-99E828BA8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92" y="190005"/>
            <a:ext cx="4929707" cy="403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110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2BFAB-6575-2942-8636-0C6821417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39DD7824-D2B5-BD4B-908F-BB3B9AEF2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998" y="999543"/>
            <a:ext cx="3592202" cy="636661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57201" y="1066800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617773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152400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D5C3E9D1-7ECB-D943-B85B-AB9A45AA5F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314180"/>
            <a:ext cx="3234473" cy="573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57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B15BA-70A8-3940-983A-FF02988C0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A5A8C2D-4756-6842-99B1-E40068EBED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83" y="1027906"/>
            <a:ext cx="5340350" cy="4979259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3E37055-1605-F24C-891A-2E3F60A53A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240" y="365125"/>
            <a:ext cx="5115560" cy="636355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57201" y="1066800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617773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152400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69634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3EA60-A08F-AC4C-9856-EA96D353A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Greater tuberosity fracture</a:t>
            </a:r>
            <a:endParaRPr lang="x-none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8DF84438-CB7E-6C48-91D6-77D6DCF8FA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269" y="1969468"/>
            <a:ext cx="8373540" cy="375085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57201" y="1371600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617773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152400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691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A91DAA-B3EA-4DD2-B0FB-34D0816AE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311" y="1631852"/>
            <a:ext cx="8024070" cy="403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07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4D5D02-4E64-4E37-9A67-E9EF75DFE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11" y="845255"/>
            <a:ext cx="5863601" cy="551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395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276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C0E3247-E33D-1141-8BF1-E2C33F07E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776" y="1030103"/>
            <a:ext cx="3906011" cy="4019229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F06565E2-6581-FC48-891E-AE26CB4C1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030103"/>
            <a:ext cx="3505200" cy="430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327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71876-7B61-484B-A6AF-7A530A08E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Intramedullary</a:t>
            </a:r>
            <a:r>
              <a:rPr lang="en-US" dirty="0"/>
              <a:t> nail.      Plate and screws</a:t>
            </a:r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98B2F0D-974C-F34F-97E4-62B54E6ABA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40"/>
          <a:stretch/>
        </p:blipFill>
        <p:spPr>
          <a:xfrm>
            <a:off x="762001" y="1752600"/>
            <a:ext cx="2422634" cy="4591941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4A5C570-9738-F04C-A39E-D39F14E4A5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8"/>
          <a:stretch/>
        </p:blipFill>
        <p:spPr>
          <a:xfrm>
            <a:off x="4191000" y="1752600"/>
            <a:ext cx="3297013" cy="453186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F32AE9D-75A5-3C49-A115-3CE9348559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7" r="37249"/>
          <a:stretch/>
        </p:blipFill>
        <p:spPr>
          <a:xfrm>
            <a:off x="8610600" y="1606079"/>
            <a:ext cx="2164001" cy="454377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57201" y="1066800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617773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152400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6715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12311A-874C-4879-ADE6-5A9184914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3" y="0"/>
            <a:ext cx="12048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701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0353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40057-EED8-0F45-925A-47E7C46DF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54634-17E1-E24E-AA69-8545A3914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9400" y="3171726"/>
            <a:ext cx="10515600" cy="4351338"/>
          </a:xfrm>
        </p:spPr>
        <p:txBody>
          <a:bodyPr/>
          <a:lstStyle/>
          <a:p>
            <a:r>
              <a:rPr lang="en-US" dirty="0"/>
              <a:t>    FLEXION                                      EXTENSION       </a:t>
            </a:r>
            <a:endParaRPr lang="x-none"/>
          </a:p>
        </p:txBody>
      </p:sp>
      <p:cxnSp>
        <p:nvCxnSpPr>
          <p:cNvPr id="4" name="Straight Connector 3"/>
          <p:cNvCxnSpPr/>
          <p:nvPr/>
        </p:nvCxnSpPr>
        <p:spPr>
          <a:xfrm>
            <a:off x="457201" y="13952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946247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4808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https://upload.orthobullets.com/topic/4007/images/g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431" y="3809998"/>
            <a:ext cx="4150270" cy="295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upracondylar Fracture - Pediatric - Pediatrics - Orthobulle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491" y="3685448"/>
            <a:ext cx="3495675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upload.orthobullets.com/topic/4007/images/ah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57" y="676894"/>
            <a:ext cx="4300468" cy="250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0957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40057-EED8-0F45-925A-47E7C46DF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54634-17E1-E24E-AA69-8545A3914D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cxnSp>
        <p:nvCxnSpPr>
          <p:cNvPr id="4" name="Straight Connector 3"/>
          <p:cNvCxnSpPr/>
          <p:nvPr/>
        </p:nvCxnSpPr>
        <p:spPr>
          <a:xfrm>
            <a:off x="457201" y="13952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946247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4808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https://upload.orthobullets.com/topic/4007/images/ah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330" y="2667000"/>
            <a:ext cx="5361996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upload.orthobullets.com/topic/4007/images/ahl%20displac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83399"/>
            <a:ext cx="2508659" cy="430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1490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40057-EED8-0F45-925A-47E7C46DF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54634-17E1-E24E-AA69-8545A3914D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cxnSp>
        <p:nvCxnSpPr>
          <p:cNvPr id="4" name="Straight Connector 3"/>
          <p:cNvCxnSpPr/>
          <p:nvPr/>
        </p:nvCxnSpPr>
        <p:spPr>
          <a:xfrm>
            <a:off x="457201" y="13952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946247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4808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ttps://upload.orthobullets.com/topic/4007/images/sch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395274"/>
            <a:ext cx="3382332" cy="452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upload.orthobullets.com/topic/4007/images/supracondylar-courtesy wheeless_mov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0"/>
            <a:ext cx="41338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9873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E12BDA-DB53-4E2F-9BB5-DB5637EE6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27" y="1758462"/>
            <a:ext cx="9192898" cy="298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898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4C852-F756-5543-9BD9-128190281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DAE37-A44E-1647-A39E-237493087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37757503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FCFFD-17CC-274B-AD0A-B55369ED7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Montaggia</a:t>
            </a:r>
            <a:r>
              <a:rPr lang="en-US" dirty="0"/>
              <a:t> fracture</a:t>
            </a:r>
            <a:endParaRPr lang="en-EG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9DB5376-FA94-D64B-A9A2-4D8EF9C2E7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509" y="1424878"/>
            <a:ext cx="8753707" cy="446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273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4C5668-F876-4153-A879-CA0B07584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98" y="851418"/>
            <a:ext cx="4299326" cy="51551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0BCF26-3B58-4A2A-900B-CA4FA2DC2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645" y="851419"/>
            <a:ext cx="4002845" cy="515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062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7443B-E1B8-A341-A7BE-025C6E9BF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Galleazi</a:t>
            </a:r>
            <a:r>
              <a:rPr lang="en-US" dirty="0"/>
              <a:t> fracture</a:t>
            </a:r>
            <a:endParaRPr lang="en-E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A234F4-2039-7348-ABEF-011C77083A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2115344"/>
            <a:ext cx="32766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64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27CFF-8F66-CE40-9324-286DA1711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Colles</a:t>
            </a:r>
            <a:r>
              <a:rPr lang="en-US" dirty="0"/>
              <a:t> fracture</a:t>
            </a:r>
            <a:endParaRPr lang="en-EG" dirty="0"/>
          </a:p>
        </p:txBody>
      </p:sp>
      <p:pic>
        <p:nvPicPr>
          <p:cNvPr id="5" name="Picture 2" descr="Colles fracture: Causes, symptoms, and diagnosis">
            <a:extLst>
              <a:ext uri="{FF2B5EF4-FFF2-40B4-BE49-F238E27FC236}">
                <a16:creationId xmlns:a16="http://schemas.microsoft.com/office/drawing/2014/main" id="{9739CC63-6C54-4D47-B112-109204F183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78" y="1825625"/>
            <a:ext cx="527144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597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CE1DD1-F5DB-4B57-83E8-3C5E14987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67" y="0"/>
            <a:ext cx="111248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014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9CC36-6894-3142-9008-369AFF4DB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Smith fracture</a:t>
            </a:r>
            <a:endParaRPr lang="en-EG" dirty="0"/>
          </a:p>
        </p:txBody>
      </p:sp>
      <p:pic>
        <p:nvPicPr>
          <p:cNvPr id="5" name="Picture 2" descr="Smith fracture • LITFL • Medical Eponym Library">
            <a:extLst>
              <a:ext uri="{FF2B5EF4-FFF2-40B4-BE49-F238E27FC236}">
                <a16:creationId xmlns:a16="http://schemas.microsoft.com/office/drawing/2014/main" id="{981E0D07-E5C9-C044-9E2C-8CC9C3B476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664" y="1825625"/>
            <a:ext cx="429667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4803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7F01C-A05B-0246-8EEF-24170DBAA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Barton fracture</a:t>
            </a:r>
            <a:endParaRPr lang="en-E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016457-C61B-A94C-84E6-701142903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98477"/>
            <a:ext cx="3540512" cy="446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5666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444992-73B8-40FA-A030-15AE819B3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502" y="258993"/>
            <a:ext cx="4791132" cy="528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456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D5707D-78F6-4297-A5B3-37E0D7942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254" y="849457"/>
            <a:ext cx="6165736" cy="515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4957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CF6EBC-EA6B-4EA9-B4F3-1DA75E64C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46" y="1101072"/>
            <a:ext cx="7724433" cy="494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845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67D03-8B48-42FB-8DC7-23F73B1F2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Fractures of lower limb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9A70A4-DA89-47D7-8CB8-09F492AED6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1435846"/>
            <a:ext cx="8037691" cy="5232239"/>
          </a:xfrm>
        </p:spPr>
      </p:pic>
    </p:spTree>
    <p:extLst>
      <p:ext uri="{BB962C8B-B14F-4D97-AF65-F5344CB8AC3E}">
        <p14:creationId xmlns:p14="http://schemas.microsoft.com/office/powerpoint/2010/main" val="17101972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BB13B-8FD7-4D84-AF5A-E9A1A8EB9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Lower limb fractures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B08EA9-FCA0-4A22-BFF8-EC448353E9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778" y="1585415"/>
            <a:ext cx="7059282" cy="4674708"/>
          </a:xfrm>
        </p:spPr>
      </p:pic>
    </p:spTree>
    <p:extLst>
      <p:ext uri="{BB962C8B-B14F-4D97-AF65-F5344CB8AC3E}">
        <p14:creationId xmlns:p14="http://schemas.microsoft.com/office/powerpoint/2010/main" val="4494467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032B8-8E54-4DF6-9679-6664C8C92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D8CCE3-4485-4DD3-BDDA-6F187E062C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980" y="1825625"/>
            <a:ext cx="5228040" cy="4351338"/>
          </a:xfrm>
        </p:spPr>
      </p:pic>
    </p:spTree>
    <p:extLst>
      <p:ext uri="{BB962C8B-B14F-4D97-AF65-F5344CB8AC3E}">
        <p14:creationId xmlns:p14="http://schemas.microsoft.com/office/powerpoint/2010/main" val="7174506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8C482-E21C-421D-8764-770A29C01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293" y="1386633"/>
            <a:ext cx="6476429" cy="478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030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4904-834E-4D48-85AA-FA5F31C98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EB7DAC-8F67-4962-83CD-66B347587B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56" y="578134"/>
            <a:ext cx="5809957" cy="5631581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4B2FA8-2192-5F40-ACB0-A52BF7DCBF6D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311" y="1809256"/>
            <a:ext cx="52578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7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B91391-CF9D-4160-9369-F1E848D55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5" y="0"/>
            <a:ext cx="11958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92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76C138-0EE1-BA4A-AA52-435CF042ED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995" y="582576"/>
            <a:ext cx="3040610" cy="24750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29564A-62E7-3147-A9B2-614EA6B2F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395" y="1790816"/>
            <a:ext cx="3683924" cy="40665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C015F1-DBB0-094D-ABBB-6A7509C507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795" y="3301657"/>
            <a:ext cx="3116810" cy="297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398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E1EE4-C116-D74B-B223-06A61322B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hip screw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0F2FD-6E76-9442-863D-0981B8D7D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026" name="Picture 2" descr="Dynamic hip screw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1342896"/>
            <a:ext cx="4769944" cy="471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ynamic hip screw - Wikiped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0"/>
          <a:stretch/>
        </p:blipFill>
        <p:spPr bwMode="auto">
          <a:xfrm>
            <a:off x="914401" y="1342897"/>
            <a:ext cx="5132820" cy="472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457201" y="13190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870049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4046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61802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26D06-E41B-F246-B769-AC4320A58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Proximal femoral nail 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37401-0D2D-5441-97BD-D25333EDA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052" name="Picture 4" descr="Femoral intramedullary nail - A-PFN - TST Medical Devi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1899162"/>
            <a:ext cx="635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0" y="2184912"/>
            <a:ext cx="35560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457201" y="13190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870049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4046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27603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3BF0D-EC49-4817-9393-7083257A9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05FF72-3FC5-40C3-9F7A-99801FBFF6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69" y="1690688"/>
            <a:ext cx="6330461" cy="5489901"/>
          </a:xfrm>
        </p:spPr>
      </p:pic>
    </p:spTree>
    <p:extLst>
      <p:ext uri="{BB962C8B-B14F-4D97-AF65-F5344CB8AC3E}">
        <p14:creationId xmlns:p14="http://schemas.microsoft.com/office/powerpoint/2010/main" val="7089057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B0239-6ED0-074B-9291-E34669E5C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Arthroplasty</a:t>
            </a:r>
            <a:endParaRPr lang="x-none"/>
          </a:p>
        </p:txBody>
      </p:sp>
      <p:sp>
        <p:nvSpPr>
          <p:cNvPr id="4" name="AutoShape 2" descr="Total Hip Replacement (also called total Hip Arthroplasty), the damaged  bone and cartilage is removed and replaced with prosthetic components. The  damaged femoral head is removed and replaced with a metal stem"/>
          <p:cNvSpPr>
            <a:spLocks noChangeAspect="1" noChangeArrowheads="1"/>
          </p:cNvSpPr>
          <p:nvPr/>
        </p:nvSpPr>
        <p:spPr bwMode="auto">
          <a:xfrm>
            <a:off x="11897784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EG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710" y="1575074"/>
            <a:ext cx="7862783" cy="48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457201" y="13190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870049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4046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89032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C9A214-0354-4CEA-B7AC-BB5546AFD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132" y="259907"/>
            <a:ext cx="6135543" cy="577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456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2462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349" y="2057400"/>
            <a:ext cx="6851651" cy="4000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457201" y="13190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870049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4046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4416964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5122" name="Picture 2" descr="https://upload.orthobullets.com/topic/1040/images/type%200%20femoral%20shaft%20radiograp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381001"/>
            <a:ext cx="3759200" cy="574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00" y="147246"/>
            <a:ext cx="4978400" cy="6212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381000"/>
            <a:ext cx="4064000" cy="5805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50935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065B62-3823-419F-B8D9-E8E5ABD22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598" y="718492"/>
            <a:ext cx="8810570" cy="554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39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B21390-7A14-4511-A953-183B3B268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744"/>
            <a:ext cx="11774774" cy="648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009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1701006"/>
            <a:ext cx="5232400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457201" y="13190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870049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4046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68427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58" y="1600201"/>
            <a:ext cx="51052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457201" y="13190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870049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4046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7284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11266" name="Picture 2" descr="https://upload.orthobullets.com/question/8974/images/treatment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416170"/>
            <a:ext cx="4749800" cy="587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457201" y="13190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870049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4046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14410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24" y="1735738"/>
            <a:ext cx="7620000" cy="391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457201" y="13190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870049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4046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D1113E92-7394-7341-9FC3-8682D3D08B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35818" y="1671855"/>
            <a:ext cx="5595410" cy="418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538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3657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2050" name="Picture 2" descr="https://upload.orthobullets.com/topic/1044/images/schatzk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1219200"/>
            <a:ext cx="45212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orthobullets.com/topic/1044/images/xray%20-%20ap%20-%20schatzker%20i%20(emedicine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628" y="1600200"/>
            <a:ext cx="4013200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457201" y="13190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870049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4046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57239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3074" name="Picture 2" descr="https://upload.orthobullets.com/topic/1044/images/schatzker%2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1295400"/>
            <a:ext cx="45974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upload.orthobullets.com/topic/1044/images/schatzker%2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1" y="1581150"/>
            <a:ext cx="49530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457201" y="13190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870049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4046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02806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098" name="Picture 2" descr="https://upload.orthobullets.com/topic/1044/images/schatzker%2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066800"/>
            <a:ext cx="43434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upload.orthobullets.com/topic/1044/images/xray%20-%20ap%20-%20schatzker%20iii%20(emedicine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828675"/>
            <a:ext cx="5207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457201" y="13190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870049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4046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85121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5122" name="Picture 2" descr="https://upload.orthobullets.com/topic/1044/images/schatzker%2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990600"/>
            <a:ext cx="44704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upload.orthobullets.com/topic/1044/images/shatzker%20iv%20radiograph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7" r="40246"/>
          <a:stretch/>
        </p:blipFill>
        <p:spPr bwMode="auto">
          <a:xfrm>
            <a:off x="7555345" y="523875"/>
            <a:ext cx="4064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457201" y="13190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870049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4046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82207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6146" name="Picture 2" descr="https://upload.orthobullets.com/topic/1044/images/schatzker%2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1371600"/>
            <a:ext cx="49276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upload.orthobullets.com/topic/1044/images/plateau%2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1" y="1133475"/>
            <a:ext cx="44577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457201" y="13190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870049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4046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4495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C475F1-7D38-4DDC-B90F-211CFB78D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64"/>
            <a:ext cx="12192000" cy="683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9964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7170" name="Picture 2" descr="https://upload.orthobullets.com/topic/1044/images/schatzker%2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45466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upload.orthobullets.com/topic/1044/images/tibial%20plate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1" y="1209675"/>
            <a:ext cx="37211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457201" y="13190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870049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4046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0679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4402275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E9108-F775-B64B-9188-BEED52328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B395C85-8537-1343-9093-903053A264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211" y="2057400"/>
            <a:ext cx="4673600" cy="3670300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B60CE58-518F-2147-B96E-E0DDD2DDAB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990600"/>
            <a:ext cx="3678292" cy="5053209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5003D71-775A-D841-808C-8C1727D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892" y="1433758"/>
            <a:ext cx="2617611" cy="462349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57201" y="13190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870049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4046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93516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CCBA30C-4B60-0043-BE3A-702D508F30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6" b="4291"/>
          <a:stretch/>
        </p:blipFill>
        <p:spPr>
          <a:xfrm>
            <a:off x="711200" y="228601"/>
            <a:ext cx="10464800" cy="5885359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57201" y="13190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870049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4046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01526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BD1C21B6-D3E2-6A48-8165-8CC17C3879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87" y="1001206"/>
            <a:ext cx="7038379" cy="404706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59200" y="304800"/>
            <a:ext cx="6096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sz="4000" b="1" dirty="0"/>
              <a:t>IM Nailing</a:t>
            </a:r>
            <a:endParaRPr lang="en-US" sz="4000" dirty="0"/>
          </a:p>
          <a:p>
            <a:br>
              <a:rPr lang="en-US" dirty="0"/>
            </a:br>
            <a:endParaRPr lang="ar-EG" dirty="0"/>
          </a:p>
        </p:txBody>
      </p:sp>
      <p:sp>
        <p:nvSpPr>
          <p:cNvPr id="3" name="Rectangle 2"/>
          <p:cNvSpPr/>
          <p:nvPr/>
        </p:nvSpPr>
        <p:spPr>
          <a:xfrm>
            <a:off x="457201" y="1700030"/>
            <a:ext cx="45164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Arial" pitchFamily="34" charset="0"/>
              <a:buChar char="•"/>
            </a:pPr>
            <a:r>
              <a:rPr lang="en-US" dirty="0"/>
              <a:t>unacceptable reduction</a:t>
            </a:r>
          </a:p>
          <a:p>
            <a:pPr marL="285750" indent="-285750" fontAlgn="base">
              <a:buFont typeface="Arial" pitchFamily="34" charset="0"/>
              <a:buChar char="•"/>
            </a:pPr>
            <a:r>
              <a:rPr lang="en-US" dirty="0"/>
              <a:t>Open fx</a:t>
            </a:r>
          </a:p>
          <a:p>
            <a:pPr marL="285750" indent="-285750" fontAlgn="base">
              <a:buFont typeface="Arial" pitchFamily="34" charset="0"/>
              <a:buChar char="•"/>
            </a:pPr>
            <a:r>
              <a:rPr lang="en-US" dirty="0"/>
              <a:t>segmental fx and comminuted fx</a:t>
            </a:r>
          </a:p>
          <a:p>
            <a:pPr marL="285750" indent="-285750" fontAlgn="base">
              <a:buFont typeface="Arial" pitchFamily="34" charset="0"/>
              <a:buChar char="•"/>
            </a:pPr>
            <a:r>
              <a:rPr lang="en-US" dirty="0"/>
              <a:t>floating knee</a:t>
            </a:r>
          </a:p>
          <a:p>
            <a:pPr marL="285750" indent="-285750" fontAlgn="base">
              <a:buFont typeface="Arial" pitchFamily="34" charset="0"/>
              <a:buChar char="•"/>
            </a:pPr>
            <a:r>
              <a:rPr lang="en-US" dirty="0" err="1"/>
              <a:t>Polytrauma</a:t>
            </a:r>
            <a:r>
              <a:rPr lang="en-US" dirty="0"/>
              <a:t> and bilateral tibia fx</a:t>
            </a:r>
          </a:p>
        </p:txBody>
      </p:sp>
      <p:sp>
        <p:nvSpPr>
          <p:cNvPr id="5" name="Rectangle 4"/>
          <p:cNvSpPr/>
          <p:nvPr/>
        </p:nvSpPr>
        <p:spPr>
          <a:xfrm>
            <a:off x="3053976" y="518161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b="1" dirty="0"/>
              <a:t>shorter immobilization time, earlier time to weight-</a:t>
            </a:r>
            <a:r>
              <a:rPr lang="en-US" b="1" dirty="0" err="1"/>
              <a:t>bearing,decrease</a:t>
            </a:r>
            <a:r>
              <a:rPr lang="en-US" b="1" dirty="0"/>
              <a:t> risk of shortening and decreased time to union compared to casting </a:t>
            </a:r>
            <a:r>
              <a:rPr lang="en-US" b="1" dirty="0">
                <a:hlinkClick r:id="rId3" tooltip="evidence"/>
              </a:rPr>
              <a:t> </a:t>
            </a:r>
            <a:r>
              <a:rPr lang="en-US" b="1" dirty="0">
                <a:hlinkClick r:id="rId4" tooltip="evidence"/>
              </a:rPr>
              <a:t> </a:t>
            </a:r>
            <a:r>
              <a:rPr lang="en-US" b="1" dirty="0"/>
              <a:t>  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1" y="13190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870049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4046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42825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7189FC7-44FC-D04B-8B51-DDC1E67DBB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82"/>
          <a:stretch/>
        </p:blipFill>
        <p:spPr>
          <a:xfrm>
            <a:off x="1625600" y="1143000"/>
            <a:ext cx="8940800" cy="50282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56000" y="381001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sz="2000" b="1" dirty="0"/>
              <a:t>open reduction and internal fixation </a:t>
            </a:r>
            <a:r>
              <a:rPr lang="en-US" sz="2000" dirty="0"/>
              <a:t> </a:t>
            </a:r>
          </a:p>
          <a:p>
            <a:br>
              <a:rPr lang="en-US" dirty="0"/>
            </a:br>
            <a:endParaRPr lang="ar-EG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1" y="13190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870049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4046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040110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939146-4CF3-460A-A6D6-37DF183AA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533" y="920160"/>
            <a:ext cx="3718120" cy="541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6690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026" name="Picture 2" descr="https://upload.orthobullets.com/topic/1047/images/syndesmosis_mov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1" y="1130545"/>
            <a:ext cx="4889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orthobullets.com/question/211297/images/18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98" y="1130546"/>
            <a:ext cx="4129276" cy="468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457201" y="13190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870049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4046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985938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6ACC0E5F-CBF2-9A4B-BF15-481B6B82DA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32" y="1775631"/>
            <a:ext cx="6451567" cy="3306739"/>
          </a:xfrm>
        </p:spPr>
      </p:pic>
      <p:pic>
        <p:nvPicPr>
          <p:cNvPr id="2050" name="Picture 2" descr="https://upload.orthobullets.com/question/4772/images/external_rot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599" y="580596"/>
            <a:ext cx="4775200" cy="528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457201" y="13190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870049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4046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488750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FC054-C4C4-1E43-A1D6-193C5A5CA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530606B-57BD-BD46-8AA5-4AF579540A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533400"/>
            <a:ext cx="4877099" cy="5942074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2244733-5AD4-2045-B7B7-E36839D12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32" y="457201"/>
            <a:ext cx="4494699" cy="594594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57201" y="13190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870049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4046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1068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331D89-616B-439B-9660-B679D24C6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0" y="0"/>
            <a:ext cx="12155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1134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5567E-37AE-2E42-A74D-048B45F37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F252B-B3EA-6B42-AEA5-EFAFBE554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653A7B3-1CD6-044E-9DBD-182E54977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33401"/>
            <a:ext cx="8082776" cy="542756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57201" y="13190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870049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4046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321403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7A4F5-26F8-1545-AA30-B8D45E5A0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0B3FD3EA-7B1D-654B-B66E-A7C9B3BC1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109" y="1600201"/>
            <a:ext cx="3140427" cy="452491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CB76D498-22EA-FB46-A52B-93CB14DCFE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724647"/>
            <a:ext cx="3140427" cy="440047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57201" y="13190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870049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4046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347899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4357A8E-6A87-0045-84DE-132F87337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685800"/>
            <a:ext cx="10175160" cy="496349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57201" y="13190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870049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4046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404004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A3C96-6E23-E84A-9D73-932EBBD89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06BBDAE5-0F01-964E-ADA3-BE41B1B2C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1" y="1235869"/>
            <a:ext cx="4246951" cy="4442193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D7145CA0-53E0-4F4F-A26D-803E9CFA20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0"/>
          <a:stretch/>
        </p:blipFill>
        <p:spPr>
          <a:xfrm>
            <a:off x="7010401" y="525350"/>
            <a:ext cx="4297583" cy="586322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57201" y="13190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870049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4046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878007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923FC-7B24-204D-A8CD-A5AAB6EA0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98581F0-AFA2-804B-A172-AED5613DB8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0"/>
          <a:stretch/>
        </p:blipFill>
        <p:spPr>
          <a:xfrm>
            <a:off x="5509348" y="1096108"/>
            <a:ext cx="6659205" cy="4466492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EF7DD9B-E54C-D24F-A7C6-0E028DB23B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51" b="6721"/>
          <a:stretch/>
        </p:blipFill>
        <p:spPr>
          <a:xfrm>
            <a:off x="203201" y="762000"/>
            <a:ext cx="5380737" cy="48006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57201" y="13190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870049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4046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836383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381E7A-B6B5-49EA-9DBD-32CAA5770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637" y="385883"/>
            <a:ext cx="5231276" cy="559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4004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54E2DE-7C4B-440E-9D3C-BA8DCBC87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623" y="1002509"/>
            <a:ext cx="6163734" cy="489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4258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121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E403A-2142-2643-B2F3-4148E25A3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SIMPLE BONE CYST</a:t>
            </a:r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D3C527A-DBA7-9D42-9959-F6FFC82B3A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240" y="-61350"/>
            <a:ext cx="2397159" cy="3198190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A0830B0-DF47-114F-B8FA-CC3EF91525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544" y="3155865"/>
            <a:ext cx="2421403" cy="3224151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AF304E98-CFDA-BC47-9311-7C2CFDCC84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883" y="1537745"/>
            <a:ext cx="2430483" cy="32362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7938" y="1955536"/>
            <a:ext cx="48728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</a:rPr>
              <a:t>Investigations:-PXR</a:t>
            </a:r>
          </a:p>
          <a:p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</a:rPr>
              <a:t>central, </a:t>
            </a:r>
            <a:r>
              <a:rPr lang="en-US" dirty="0">
                <a:latin typeface="Arial" panose="020B0604020202020204" pitchFamily="34" charset="0"/>
              </a:rPr>
              <a:t>lytic, well-demarcated </a:t>
            </a:r>
            <a:r>
              <a:rPr lang="en-US" dirty="0" err="1">
                <a:latin typeface="Arial" panose="020B0604020202020204" pitchFamily="34" charset="0"/>
              </a:rPr>
              <a:t>metaphyseal</a:t>
            </a:r>
            <a:r>
              <a:rPr lang="en-US" dirty="0">
                <a:latin typeface="Arial" panose="020B0604020202020204" pitchFamily="34" charset="0"/>
              </a:rPr>
              <a:t> lesion</a:t>
            </a:r>
          </a:p>
        </p:txBody>
      </p:sp>
    </p:spTree>
    <p:extLst>
      <p:ext uri="{BB962C8B-B14F-4D97-AF65-F5344CB8AC3E}">
        <p14:creationId xmlns:p14="http://schemas.microsoft.com/office/powerpoint/2010/main" val="120091855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50D85-6A9A-3C4B-BBF0-A59ED6DA1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Aneurismal BONE CYST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64BC0-5F4E-B148-8C3D-025428EAC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47556" cy="4351338"/>
          </a:xfrm>
        </p:spPr>
        <p:txBody>
          <a:bodyPr>
            <a:normAutofit/>
          </a:bodyPr>
          <a:lstStyle/>
          <a:p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Investigations:-</a:t>
            </a:r>
          </a:p>
          <a:p>
            <a:pPr marL="514350" indent="-514350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PXR</a:t>
            </a:r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:- </a:t>
            </a:r>
            <a:r>
              <a:rPr lang="en-US" b="0" i="0" u="none" strike="noStrike" dirty="0" err="1">
                <a:effectLst/>
                <a:latin typeface="Arial" panose="020B0604020202020204" pitchFamily="34" charset="0"/>
              </a:rPr>
              <a:t>expansile</a:t>
            </a: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, eccentric </a:t>
            </a:r>
            <a:r>
              <a:rPr lang="en-US" b="0" i="0" u="none" strike="noStrike" dirty="0" err="1">
                <a:effectLst/>
                <a:latin typeface="Arial" panose="020B0604020202020204" pitchFamily="34" charset="0"/>
              </a:rPr>
              <a:t>metaphyseal</a:t>
            </a: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 and lytic lesion with bony </a:t>
            </a:r>
            <a:r>
              <a:rPr lang="en-US" b="0" i="0" u="none" strike="noStrike" dirty="0" err="1">
                <a:effectLst/>
                <a:latin typeface="Arial" panose="020B0604020202020204" pitchFamily="34" charset="0"/>
              </a:rPr>
              <a:t>septae</a:t>
            </a: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 ("bubbly appearance") </a:t>
            </a:r>
          </a:p>
          <a:p>
            <a:pPr marL="514350" indent="-514350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MRI or CT scan will show </a:t>
            </a:r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multiple fluid lines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0D9FDB7-42CC-E647-879A-8886A10BDB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7" b="11521"/>
          <a:stretch/>
        </p:blipFill>
        <p:spPr>
          <a:xfrm>
            <a:off x="8801728" y="0"/>
            <a:ext cx="3271519" cy="2921331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68838DD-DAC1-7A4D-AD53-2AB4218A2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438" y="2921331"/>
            <a:ext cx="4174176" cy="346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67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FE27D3-AAFE-4E0F-82CD-FAC91BE0A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9935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50D85-6A9A-3C4B-BBF0-A59ED6DA1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NON OSSIFYING FIBROMA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64BC0-5F4E-B148-8C3D-025428EAC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74475" cy="435133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Investigations</a:t>
            </a:r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:-</a:t>
            </a:r>
          </a:p>
          <a:p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PXR:-</a:t>
            </a:r>
            <a:r>
              <a:rPr lang="en-US" b="0" i="0" u="none" strike="noStrike" dirty="0" err="1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metaphyseal</a:t>
            </a:r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 eccentric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lytic lesion surrounded by </a:t>
            </a:r>
            <a:r>
              <a:rPr lang="en-US" b="0" i="0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sclerotic rim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Cortex may be expanded and thin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 patient approaches skeletal maturity, lesions become sclerotic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B7A7CE12-A090-3C4D-9B87-77CFA130F0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184" y="-1625659"/>
            <a:ext cx="3237360" cy="4903370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0B9FA490-0711-344F-BEC5-EB5077C766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7" r="13081"/>
          <a:stretch/>
        </p:blipFill>
        <p:spPr>
          <a:xfrm>
            <a:off x="8015500" y="2973223"/>
            <a:ext cx="3139044" cy="378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7586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50D85-6A9A-3C4B-BBF0-A59ED6DA1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Osteoid </a:t>
            </a:r>
            <a:r>
              <a:rPr lang="en-US" b="1" dirty="0" err="1">
                <a:solidFill>
                  <a:srgbClr val="C00000"/>
                </a:solidFill>
              </a:rPr>
              <a:t>osteoma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64BC0-5F4E-B148-8C3D-025428EAC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75712" cy="435133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Investigations</a:t>
            </a:r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:-</a:t>
            </a:r>
          </a:p>
          <a:p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PXR</a:t>
            </a:r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:-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intensely</a:t>
            </a:r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 sclerotic bone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around </a:t>
            </a:r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radiolucent </a:t>
            </a:r>
            <a:r>
              <a:rPr lang="en-US" b="0" i="0" u="none" strike="noStrike" dirty="0" err="1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nidus</a:t>
            </a:r>
            <a:r>
              <a:rPr lang="en-US" b="0" i="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 </a:t>
            </a: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CT is the study of choice : </a:t>
            </a:r>
          </a:p>
          <a:p>
            <a:pPr lvl="1"/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help to identify</a:t>
            </a:r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 location and size of </a:t>
            </a:r>
            <a:r>
              <a:rPr lang="en-US" b="0" i="0" u="none" strike="noStrike" dirty="0" err="1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nidus</a:t>
            </a:r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 </a:t>
            </a: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60CB54C-F413-2846-ADC6-D89C5ADA5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370" y="1905000"/>
            <a:ext cx="4075283" cy="403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2935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1C907-CD96-7B4A-9483-555EA1590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DD12161-7F8B-AF4B-859C-F7BB53AE3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640" y="518862"/>
            <a:ext cx="6561007" cy="6339138"/>
          </a:xfrm>
          <a:prstGeom prst="rect">
            <a:avLst/>
          </a:prstGeom>
        </p:spPr>
      </p:pic>
      <p:pic>
        <p:nvPicPr>
          <p:cNvPr id="3" name="Picture 2" descr="C:\Users\elkhedewy\Downloads\SHAREit\iPhone 6s Plus\photo\IMG_7449.PNG">
            <a:extLst>
              <a:ext uri="{FF2B5EF4-FFF2-40B4-BE49-F238E27FC236}">
                <a16:creationId xmlns:a16="http://schemas.microsoft.com/office/drawing/2014/main" id="{0920D173-7227-4242-BCCC-A7BDED35E5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2" r="4933"/>
          <a:stretch/>
        </p:blipFill>
        <p:spPr bwMode="auto">
          <a:xfrm>
            <a:off x="571826" y="1027906"/>
            <a:ext cx="6477814" cy="523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DF74B42-B05A-7E4A-892F-E69BDEA83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7901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50D85-6A9A-3C4B-BBF0-A59ED6DA1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C00000"/>
                </a:solidFill>
              </a:rPr>
              <a:t>Enchondroma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64BC0-5F4E-B148-8C3D-025428EAC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41374" cy="435133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Investigations:-</a:t>
            </a:r>
          </a:p>
          <a:p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PXR:-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well defined, lucent, central medullary lesions that calcify over time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cortical expansion and thinning may be present in hands, feet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254C94D1-7A9C-5348-98F4-86198D3B3D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152" y="682584"/>
            <a:ext cx="2844442" cy="2865062"/>
          </a:xfrm>
          <a:prstGeom prst="rect">
            <a:avLst/>
          </a:prstGeom>
        </p:spPr>
      </p:pic>
      <p:pic>
        <p:nvPicPr>
          <p:cNvPr id="5" name="Picture 2" descr="C:\Users\elkhedewy\Downloads\SHAREit\iPhone 6s Plus\photo\IMG_7458.PNG">
            <a:extLst>
              <a:ext uri="{FF2B5EF4-FFF2-40B4-BE49-F238E27FC236}">
                <a16:creationId xmlns:a16="http://schemas.microsoft.com/office/drawing/2014/main" id="{F476703E-85DE-D441-B215-CE93D4B5B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804" y="2911475"/>
            <a:ext cx="2839899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/>
          <a:srcRect l="43161" t="25558" r="24012" b="6671"/>
          <a:stretch/>
        </p:blipFill>
        <p:spPr bwMode="auto">
          <a:xfrm>
            <a:off x="7620000" y="3749675"/>
            <a:ext cx="1777594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8006596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50D85-6A9A-3C4B-BBF0-A59ED6DA1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Osteochondroma</a:t>
            </a:r>
            <a:r>
              <a:rPr lang="en-US" dirty="0"/>
              <a:t> 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64BC0-5F4E-B148-8C3D-025428EAC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329551" cy="4351338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Investigations</a:t>
            </a:r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:-</a:t>
            </a:r>
          </a:p>
          <a:p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PXR:- </a:t>
            </a:r>
            <a:r>
              <a:rPr lang="en-US" b="0" i="0" u="none" strike="noStrike" dirty="0">
                <a:solidFill>
                  <a:srgbClr val="1B56B2"/>
                </a:solidFill>
                <a:effectLst/>
                <a:latin typeface="Arial" panose="020B0604020202020204" pitchFamily="34" charset="0"/>
              </a:rPr>
              <a:t>sessile (broad base) or </a:t>
            </a:r>
            <a:r>
              <a:rPr lang="en-US" b="0" i="0" u="none" strike="noStrike" dirty="0" err="1">
                <a:solidFill>
                  <a:srgbClr val="1B56B2"/>
                </a:solidFill>
                <a:effectLst/>
                <a:latin typeface="Arial" panose="020B0604020202020204" pitchFamily="34" charset="0"/>
              </a:rPr>
              <a:t>pedunculated</a:t>
            </a:r>
            <a:r>
              <a:rPr lang="en-US" b="0" i="0" u="none" strike="noStrike" dirty="0">
                <a:solidFill>
                  <a:srgbClr val="1B56B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narrow stalk) lesions found on the surface of bones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Cortex of the lesion continuous with cortex of the native bone</a:t>
            </a:r>
          </a:p>
          <a:p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Medullary cavity of lesion continuous with medullary cavity of native bone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Cartilage cap is usually radiolucent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looks 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smaller than felt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C35F5F6D-42CE-7B44-89A4-22E3E30D9B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236" y="344986"/>
            <a:ext cx="2100274" cy="228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52705A-D3B5-5B40-BCA0-18E9490411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0541" r="51450" b="32784"/>
          <a:stretch/>
        </p:blipFill>
        <p:spPr bwMode="auto">
          <a:xfrm>
            <a:off x="9436427" y="2861952"/>
            <a:ext cx="2063083" cy="33737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9950595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F0F6B-5793-B94D-978A-E2F00969E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BA7CD69-E2E6-2047-9564-00AFB42A88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93" y="662917"/>
            <a:ext cx="4254195" cy="5929157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864E769-2422-734D-B6EC-2A4E0B174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888" y="697994"/>
            <a:ext cx="3720179" cy="5894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D5C7B3-F64C-CD4D-96CB-05D89127D5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8" b="19896"/>
          <a:stretch/>
        </p:blipFill>
        <p:spPr>
          <a:xfrm>
            <a:off x="8403574" y="1694996"/>
            <a:ext cx="341257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769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50D85-6A9A-3C4B-BBF0-A59ED6DA1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GCT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64BC0-5F4E-B148-8C3D-025428EAC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84848" cy="435133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Investigations</a:t>
            </a:r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:-</a:t>
            </a:r>
          </a:p>
          <a:p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PXR:- 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eccentric lytic epiphyseal/</a:t>
            </a:r>
            <a:r>
              <a:rPr lang="en-US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metaphyseal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lesion with soap and bubble appearance  that often extends into the distal epiphysis and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subchondral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bone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92463A98-ECF9-8248-9814-A0F48D54E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048" y="182331"/>
            <a:ext cx="4017512" cy="475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7636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9E6F7-36FE-1846-AFD5-BD8BF1E6D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2463A98-ECF9-8248-9814-A0F48D54E5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94" y="413839"/>
            <a:ext cx="2620894" cy="3102024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AE5DD60-7646-A141-A5BD-89B67431EF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38" y="3515863"/>
            <a:ext cx="3111335" cy="278626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ar-EG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D80C65-4989-1742-AE63-6DB340BA62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72"/>
          <a:stretch/>
        </p:blipFill>
        <p:spPr>
          <a:xfrm>
            <a:off x="4086412" y="413839"/>
            <a:ext cx="3169689" cy="54228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6C680A-439C-FD4D-B3C8-5BD15978FE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0"/>
          <a:stretch/>
        </p:blipFill>
        <p:spPr>
          <a:xfrm>
            <a:off x="7256101" y="413838"/>
            <a:ext cx="2898123" cy="542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84329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6335A-B89E-ED4F-BD30-85325ADBB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039" y="365125"/>
            <a:ext cx="7164493" cy="1325563"/>
          </a:xfrm>
        </p:spPr>
        <p:txBody>
          <a:bodyPr>
            <a:normAutofit/>
          </a:bodyPr>
          <a:lstStyle/>
          <a:p>
            <a:r>
              <a:rPr lang="en-US" b="0" i="0" u="none" strike="noStrike" dirty="0">
                <a:effectLst/>
                <a:latin typeface="Helvetica" pitchFamily="2" charset="0"/>
              </a:rPr>
              <a:t>osteosarcoma</a:t>
            </a:r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2A23DA7-897E-5C4E-A586-EE7518BF4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248" y="856743"/>
            <a:ext cx="2813629" cy="557154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D94E9-B246-9D4B-A93B-F3F651F5C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7516" y="2022601"/>
            <a:ext cx="4204634" cy="4154361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b="1" i="0" u="none" strike="noStrike" dirty="0">
                <a:effectLst/>
                <a:latin typeface="Verdana" panose="020B0604030504040204" pitchFamily="34" charset="0"/>
              </a:rPr>
              <a:t>X-Ray</a:t>
            </a:r>
            <a:r>
              <a:rPr lang="en-US" sz="2400" i="0" u="none" strike="noStrike" dirty="0">
                <a:effectLst/>
                <a:latin typeface="Verdana" panose="020B0604030504040204" pitchFamily="34" charset="0"/>
              </a:rPr>
              <a:t>: Osteosarcoma Of Distal Femur</a:t>
            </a:r>
            <a:br>
              <a:rPr lang="en-US" sz="2400" dirty="0"/>
            </a:br>
            <a:r>
              <a:rPr lang="en-US" sz="2400" i="0" u="none" strike="noStrike" dirty="0">
                <a:effectLst/>
                <a:latin typeface="Verdana" panose="020B0604030504040204" pitchFamily="34" charset="0"/>
              </a:rPr>
              <a:t>lesion</a:t>
            </a:r>
            <a:r>
              <a:rPr lang="en-US" sz="2400" dirty="0"/>
              <a:t> </a:t>
            </a:r>
            <a:r>
              <a:rPr lang="en-US" sz="2400" b="1" i="0" u="none" strike="noStrike" dirty="0">
                <a:effectLst/>
                <a:latin typeface="Verdana" panose="020B0604030504040204" pitchFamily="34" charset="0"/>
              </a:rPr>
              <a:t>mixed</a:t>
            </a:r>
            <a:r>
              <a:rPr lang="en-US" sz="2400" i="0" u="none" strike="noStrike" dirty="0">
                <a:effectLst/>
                <a:latin typeface="Verdana" panose="020B0604030504040204" pitchFamily="34" charset="0"/>
              </a:rPr>
              <a:t> lytic and sclerotic</a:t>
            </a:r>
            <a:br>
              <a:rPr lang="en-US" sz="2400" dirty="0"/>
            </a:br>
            <a:r>
              <a:rPr lang="en-US" sz="2400" b="1" i="0" u="none" strike="noStrike" dirty="0" err="1">
                <a:effectLst/>
                <a:latin typeface="Verdana" panose="020B0604030504040204" pitchFamily="34" charset="0"/>
              </a:rPr>
              <a:t>metadiaphyseal</a:t>
            </a:r>
            <a:r>
              <a:rPr lang="en-US" sz="2400" i="0" u="none" strike="noStrike" dirty="0">
                <a:effectLst/>
                <a:latin typeface="Verdana" panose="020B0604030504040204" pitchFamily="34" charset="0"/>
              </a:rPr>
              <a:t> origin</a:t>
            </a:r>
            <a:br>
              <a:rPr lang="en-US" sz="2400" dirty="0"/>
            </a:br>
            <a:r>
              <a:rPr lang="en-US" sz="2400" i="0" u="none" strike="noStrike" dirty="0">
                <a:effectLst/>
                <a:latin typeface="Verdana" panose="020B0604030504040204" pitchFamily="34" charset="0"/>
              </a:rPr>
              <a:t>ossified soft tissue mass</a:t>
            </a:r>
          </a:p>
          <a:p>
            <a:pPr marL="0" indent="0">
              <a:buNone/>
            </a:pPr>
            <a:br>
              <a:rPr lang="en-US" sz="2400" dirty="0"/>
            </a:br>
            <a:r>
              <a:rPr lang="en-US" sz="2400" b="1" i="0" u="none" strike="noStrike" dirty="0">
                <a:effectLst/>
                <a:latin typeface="Verdana" panose="020B0604030504040204" pitchFamily="34" charset="0"/>
              </a:rPr>
              <a:t>Codman’s</a:t>
            </a:r>
            <a:r>
              <a:rPr lang="en-US" sz="2400" i="0" u="none" strike="noStrike" dirty="0">
                <a:effectLst/>
                <a:latin typeface="Verdana" panose="020B0604030504040204" pitchFamily="34" charset="0"/>
              </a:rPr>
              <a:t> triangle periosteal reaction</a:t>
            </a:r>
          </a:p>
          <a:p>
            <a:pPr marL="0" indent="0">
              <a:buNone/>
            </a:pPr>
            <a:endParaRPr lang="en-US" sz="2400" dirty="0">
              <a:latin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2400" i="0" u="none" strike="noStrike" dirty="0">
                <a:effectLst/>
                <a:latin typeface="Verdana" panose="020B0604030504040204" pitchFamily="34" charset="0"/>
              </a:rPr>
              <a:t>Sun ray 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0838FB2-5B2C-6F4C-AEE8-D17F3CFEFE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92"/>
          <a:stretch/>
        </p:blipFill>
        <p:spPr>
          <a:xfrm>
            <a:off x="8592149" y="1313791"/>
            <a:ext cx="3032989" cy="486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1884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C4064-45C6-E04A-851A-4B9A88963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366B3-844E-0641-8F7E-B1E06B420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55215" cy="4351338"/>
          </a:xfrm>
        </p:spPr>
        <p:txBody>
          <a:bodyPr/>
          <a:lstStyle/>
          <a:p>
            <a:pPr fontAlgn="base">
              <a:buFont typeface="Wingdings" pitchFamily="2" charset="2"/>
              <a:buChar char="Ø"/>
            </a:pPr>
            <a:r>
              <a:rPr lang="en-US" b="1" i="0" u="none" strike="noStrike">
                <a:solidFill>
                  <a:srgbClr val="414141"/>
                </a:solidFill>
                <a:effectLst/>
                <a:latin typeface="Arial" panose="020B0604020202020204" pitchFamily="34" charset="0"/>
              </a:rPr>
              <a:t>MRI Best for:</a:t>
            </a:r>
          </a:p>
          <a:p>
            <a:pPr fontAlgn="base"/>
            <a:r>
              <a:rPr lang="en-US" b="0" i="0" u="none" strike="noStrike">
                <a:solidFill>
                  <a:srgbClr val="414141"/>
                </a:solidFill>
                <a:effectLst/>
                <a:latin typeface="inherit"/>
              </a:rPr>
              <a:t>determining </a:t>
            </a:r>
            <a:r>
              <a:rPr lang="en-US" b="0" i="0" u="none" strike="noStrike" err="1">
                <a:solidFill>
                  <a:srgbClr val="414141"/>
                </a:solidFill>
                <a:effectLst/>
                <a:latin typeface="inherit"/>
              </a:rPr>
              <a:t>intraosseous</a:t>
            </a:r>
            <a:r>
              <a:rPr lang="en-US" b="0" i="0" u="none" strike="noStrike">
                <a:solidFill>
                  <a:srgbClr val="414141"/>
                </a:solidFill>
                <a:effectLst/>
                <a:latin typeface="inherit"/>
              </a:rPr>
              <a:t> extent (size) of the tumor and </a:t>
            </a:r>
            <a:r>
              <a:rPr lang="en-US" b="1" i="0" u="none" strike="noStrike">
                <a:solidFill>
                  <a:srgbClr val="414141"/>
                </a:solidFill>
                <a:effectLst/>
                <a:latin typeface="inherit"/>
              </a:rPr>
              <a:t>size</a:t>
            </a:r>
            <a:r>
              <a:rPr lang="en-US" b="0" i="0" u="none" strike="noStrike">
                <a:solidFill>
                  <a:srgbClr val="414141"/>
                </a:solidFill>
                <a:effectLst/>
                <a:latin typeface="inherit"/>
              </a:rPr>
              <a:t> of the </a:t>
            </a:r>
            <a:r>
              <a:rPr lang="en-US" b="1" i="0" u="none" strike="noStrike">
                <a:solidFill>
                  <a:srgbClr val="414141"/>
                </a:solidFill>
                <a:effectLst/>
                <a:latin typeface="inherit"/>
              </a:rPr>
              <a:t>soft tissue</a:t>
            </a:r>
            <a:r>
              <a:rPr lang="en-US" b="0" i="0" u="none" strike="noStrike">
                <a:solidFill>
                  <a:srgbClr val="414141"/>
                </a:solidFill>
                <a:effectLst/>
                <a:latin typeface="inherit"/>
              </a:rPr>
              <a:t> component</a:t>
            </a:r>
          </a:p>
          <a:p>
            <a:pPr fontAlgn="base"/>
            <a:r>
              <a:rPr lang="en-US" b="0" i="0" u="none" strike="noStrike">
                <a:solidFill>
                  <a:srgbClr val="414141"/>
                </a:solidFill>
                <a:effectLst/>
                <a:latin typeface="inherit"/>
              </a:rPr>
              <a:t>determining relationship of tumor to </a:t>
            </a:r>
            <a:r>
              <a:rPr lang="en-US" b="1" i="0" u="none" strike="noStrike" err="1">
                <a:solidFill>
                  <a:srgbClr val="414141"/>
                </a:solidFill>
                <a:effectLst/>
                <a:latin typeface="inherit"/>
              </a:rPr>
              <a:t>neurovascular</a:t>
            </a:r>
            <a:r>
              <a:rPr lang="en-US" b="0" i="0" u="none" strike="noStrike">
                <a:solidFill>
                  <a:srgbClr val="414141"/>
                </a:solidFill>
                <a:effectLst/>
                <a:latin typeface="inherit"/>
              </a:rPr>
              <a:t> structures</a:t>
            </a:r>
          </a:p>
          <a:p>
            <a:pPr fontAlgn="base"/>
            <a:r>
              <a:rPr lang="en-US" b="0" i="0" u="none" strike="noStrike">
                <a:solidFill>
                  <a:srgbClr val="414141"/>
                </a:solidFill>
                <a:effectLst/>
                <a:latin typeface="inherit"/>
              </a:rPr>
              <a:t>detecting </a:t>
            </a:r>
            <a:r>
              <a:rPr lang="en-US" b="1" i="0" u="none" strike="noStrike">
                <a:solidFill>
                  <a:srgbClr val="414141"/>
                </a:solidFill>
                <a:effectLst/>
                <a:latin typeface="inherit"/>
              </a:rPr>
              <a:t>skip</a:t>
            </a:r>
            <a:r>
              <a:rPr lang="en-US" b="0" i="0" u="none" strike="noStrike">
                <a:solidFill>
                  <a:srgbClr val="414141"/>
                </a:solidFill>
                <a:effectLst/>
                <a:latin typeface="inherit"/>
              </a:rPr>
              <a:t> metastases</a:t>
            </a:r>
          </a:p>
          <a:p>
            <a:pPr fontAlgn="base"/>
            <a:r>
              <a:rPr lang="en-US" b="0" i="0" u="none" strike="noStrike">
                <a:solidFill>
                  <a:srgbClr val="414141"/>
                </a:solidFill>
                <a:effectLst/>
                <a:latin typeface="inherit"/>
              </a:rPr>
              <a:t>Entire bone and adjacent joint should be visualized</a:t>
            </a:r>
          </a:p>
          <a:p>
            <a:endParaRPr lang="x-none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B6FB172-2436-0F4D-8ED3-03D30B2F34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31"/>
          <a:stretch/>
        </p:blipFill>
        <p:spPr>
          <a:xfrm>
            <a:off x="7093415" y="1039145"/>
            <a:ext cx="4601117" cy="545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383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253</Words>
  <Application>Microsoft Office PowerPoint</Application>
  <PresentationFormat>Widescreen</PresentationFormat>
  <Paragraphs>70</Paragraphs>
  <Slides>111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2" baseType="lpstr">
      <vt:lpstr>Office Theme</vt:lpstr>
      <vt:lpstr>How to read orthopedic X ray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Upper limb fractures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Greater tuberosity fracture</vt:lpstr>
      <vt:lpstr>PowerPoint Presentation</vt:lpstr>
      <vt:lpstr>PowerPoint Presentation</vt:lpstr>
      <vt:lpstr>PowerPoint Presentation</vt:lpstr>
      <vt:lpstr>PowerPoint Presentation</vt:lpstr>
      <vt:lpstr>Intramedullary nail.      Plate and screws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Montaggia fracture</vt:lpstr>
      <vt:lpstr>PowerPoint Presentation</vt:lpstr>
      <vt:lpstr>Galleazi fracture</vt:lpstr>
      <vt:lpstr>Colles fracture</vt:lpstr>
      <vt:lpstr>Smith fracture</vt:lpstr>
      <vt:lpstr>Barton fracture</vt:lpstr>
      <vt:lpstr>PowerPoint Presentation</vt:lpstr>
      <vt:lpstr>PowerPoint Presentation</vt:lpstr>
      <vt:lpstr>PowerPoint Presentation</vt:lpstr>
      <vt:lpstr>Fractures of lower limb</vt:lpstr>
      <vt:lpstr>Lower limb fractures</vt:lpstr>
      <vt:lpstr>PowerPoint Presentation</vt:lpstr>
      <vt:lpstr>PowerPoint Presentation</vt:lpstr>
      <vt:lpstr>PowerPoint Presentation</vt:lpstr>
      <vt:lpstr>PowerPoint Presentation</vt:lpstr>
      <vt:lpstr>Dynamic hip screw</vt:lpstr>
      <vt:lpstr>Proximal femoral nail </vt:lpstr>
      <vt:lpstr>PowerPoint Presentation</vt:lpstr>
      <vt:lpstr>Arthroplasty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SIMPLE BONE CYST</vt:lpstr>
      <vt:lpstr>Aneurismal BONE CYST</vt:lpstr>
      <vt:lpstr>NON OSSIFYING FIBROMA</vt:lpstr>
      <vt:lpstr>Osteoid osteoma</vt:lpstr>
      <vt:lpstr>PowerPoint Presentation</vt:lpstr>
      <vt:lpstr>Enchondroma</vt:lpstr>
      <vt:lpstr>Osteochondroma </vt:lpstr>
      <vt:lpstr>PowerPoint Presentation</vt:lpstr>
      <vt:lpstr>GCT</vt:lpstr>
      <vt:lpstr>PowerPoint Presentation</vt:lpstr>
      <vt:lpstr>osteosarcoma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Multible myeloma</vt:lpstr>
      <vt:lpstr>Bone infection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maghrabi mohammed</cp:lastModifiedBy>
  <cp:revision>60</cp:revision>
  <dcterms:created xsi:type="dcterms:W3CDTF">2019-06-24T07:40:58Z</dcterms:created>
  <dcterms:modified xsi:type="dcterms:W3CDTF">2021-11-05T11:47:29Z</dcterms:modified>
</cp:coreProperties>
</file>