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340" r:id="rId3"/>
    <p:sldId id="310" r:id="rId4"/>
    <p:sldId id="312" r:id="rId5"/>
    <p:sldId id="311" r:id="rId6"/>
    <p:sldId id="313" r:id="rId7"/>
    <p:sldId id="314" r:id="rId8"/>
    <p:sldId id="315" r:id="rId9"/>
    <p:sldId id="316" r:id="rId10"/>
    <p:sldId id="317" r:id="rId11"/>
    <p:sldId id="319" r:id="rId12"/>
    <p:sldId id="343" r:id="rId13"/>
    <p:sldId id="320" r:id="rId14"/>
    <p:sldId id="321" r:id="rId15"/>
    <p:sldId id="326" r:id="rId16"/>
    <p:sldId id="322" r:id="rId17"/>
    <p:sldId id="325" r:id="rId18"/>
    <p:sldId id="323" r:id="rId19"/>
    <p:sldId id="330" r:id="rId20"/>
    <p:sldId id="331" r:id="rId21"/>
    <p:sldId id="332" r:id="rId22"/>
    <p:sldId id="328" r:id="rId23"/>
    <p:sldId id="329" r:id="rId24"/>
    <p:sldId id="342" r:id="rId25"/>
    <p:sldId id="333" r:id="rId26"/>
    <p:sldId id="259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79" r:id="rId35"/>
    <p:sldId id="280" r:id="rId36"/>
    <p:sldId id="257" r:id="rId37"/>
    <p:sldId id="341" r:id="rId38"/>
    <p:sldId id="299" r:id="rId39"/>
    <p:sldId id="301" r:id="rId40"/>
    <p:sldId id="302" r:id="rId41"/>
    <p:sldId id="304" r:id="rId42"/>
    <p:sldId id="285" r:id="rId43"/>
    <p:sldId id="286" r:id="rId44"/>
    <p:sldId id="287" r:id="rId45"/>
    <p:sldId id="288" r:id="rId46"/>
    <p:sldId id="307" r:id="rId47"/>
    <p:sldId id="305" r:id="rId48"/>
    <p:sldId id="284" r:id="rId49"/>
    <p:sldId id="336" r:id="rId50"/>
    <p:sldId id="303" r:id="rId51"/>
    <p:sldId id="337" r:id="rId52"/>
    <p:sldId id="338" r:id="rId53"/>
    <p:sldId id="292" r:id="rId54"/>
    <p:sldId id="294" r:id="rId55"/>
    <p:sldId id="295" r:id="rId56"/>
    <p:sldId id="335" r:id="rId57"/>
    <p:sldId id="296" r:id="rId58"/>
    <p:sldId id="297" r:id="rId59"/>
    <p:sldId id="309" r:id="rId60"/>
    <p:sldId id="345" r:id="rId61"/>
    <p:sldId id="347" r:id="rId62"/>
    <p:sldId id="349" r:id="rId63"/>
    <p:sldId id="344" r:id="rId64"/>
    <p:sldId id="348" r:id="rId65"/>
    <p:sldId id="346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>
        <p:scale>
          <a:sx n="60" d="100"/>
          <a:sy n="60" d="100"/>
        </p:scale>
        <p:origin x="-1440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upload.orthobullets.com/topic/1045/images/prox_1-3_tibia_fx..jpg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thobullets.com/evidence/10791670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orthobullets.com/evidence/7634690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3345" y="4191001"/>
            <a:ext cx="8001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</a:t>
            </a: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Maghrabi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AbdelAal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shams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Lecturer of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orthopaedic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surgery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maghrabimohammed@icloud.com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5745" y="2743200"/>
            <a:ext cx="7848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>
                <a:solidFill>
                  <a:schemeClr val="tx2"/>
                </a:solidFill>
              </a:rPr>
              <a:t> LOWER </a:t>
            </a:r>
            <a:r>
              <a:rPr lang="en-US" sz="5400" dirty="0">
                <a:solidFill>
                  <a:schemeClr val="tx2"/>
                </a:solidFill>
              </a:rPr>
              <a:t>LIMB TRAUMA</a:t>
            </a:r>
          </a:p>
          <a:p>
            <a:pPr algn="ctr"/>
            <a:endParaRPr lang="en-US" sz="2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7473" y="2438400"/>
            <a:ext cx="894310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10486" b="83816"/>
          <a:stretch/>
        </p:blipFill>
        <p:spPr bwMode="auto">
          <a:xfrm>
            <a:off x="-225631" y="-4619501"/>
            <a:ext cx="9464634" cy="239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10486" b="83816"/>
          <a:stretch/>
        </p:blipFill>
        <p:spPr bwMode="auto">
          <a:xfrm>
            <a:off x="590490" y="131290"/>
            <a:ext cx="8137072" cy="206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38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26D06-E41B-F246-B769-AC4320A5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37401-0D2D-5441-97BD-D25333EDA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52" name="Picture 4" descr="Femoral intramedullary nail - A-PFN - TST Medical De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8106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85520"/>
            <a:ext cx="2667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059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0239-6ED0-074B-9291-E34669E5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AutoShape 2" descr="Total Hip Replacement (also called total Hip Arthroplasty), the damaged  bone and cartilage is removed and replaced with prosthetic components. The  damaged femoral head is removed and replaced with a metal ste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32" y="1575074"/>
            <a:ext cx="5897087" cy="48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925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A9FB-2024-9E46-9CF8-B0E953A8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232323"/>
                </a:solidFill>
                <a:latin typeface="Arial" panose="020B0604020202020204" pitchFamily="34" charset="0"/>
              </a:rPr>
              <a:t>Summary</a:t>
            </a:r>
            <a:endParaRPr lang="x-none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16E4E-BAE5-C54D-8653-B300F1828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Intertrochanteric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femur fractures are </a:t>
            </a:r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extracapsular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fractures of the proximal femur at the level of the greater and lesser trochanter, most commonly seen following ground level falls in the elderly population.</a:t>
            </a:r>
          </a:p>
          <a:p>
            <a:pPr fontAlgn="base"/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Treatment is operative with sliding hip screw </a:t>
            </a:r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versus intramedullary 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nail depending on fracture stability and fracture orientation.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64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871C-0CD4-3C4A-BE7D-EA07F0C0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Fracture femur</a:t>
            </a:r>
            <a:endParaRPr lang="x-none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C8BCD-E945-1A4A-A677-CF84BFB71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Femoral shaft fractures are high energy injuries to the femur that may be associated with life-threatening injuries and ipsilateral femoral neck fractures.</a:t>
            </a:r>
          </a:p>
          <a:p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516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4C9F-95C9-C247-BB54-2CCFCE0F7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69846-5448-8048-8FE6-65FA29AA3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ETIOLOGY</a:t>
            </a:r>
          </a:p>
          <a:p>
            <a:pPr marL="0" indent="0">
              <a:buNone/>
            </a:pPr>
            <a:r>
              <a:rPr lang="en-US" dirty="0"/>
              <a:t>YOUNG high energy trauma</a:t>
            </a:r>
          </a:p>
          <a:p>
            <a:pPr marL="0" indent="0">
              <a:buNone/>
            </a:pPr>
            <a:r>
              <a:rPr lang="en-US" dirty="0"/>
              <a:t>OLD  low energy trauma in osteoporotic patient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782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24944"/>
            <a:ext cx="430532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133600"/>
            <a:ext cx="2667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/>
              <a:t>proximal fragment</a:t>
            </a:r>
          </a:p>
          <a:p>
            <a:pPr fontAlgn="base"/>
            <a:r>
              <a:rPr lang="en-US" dirty="0"/>
              <a:t>abducted</a:t>
            </a:r>
          </a:p>
          <a:p>
            <a:pPr fontAlgn="base"/>
            <a:r>
              <a:rPr lang="en-US" dirty="0"/>
              <a:t>flexed</a:t>
            </a:r>
          </a:p>
          <a:p>
            <a:pPr fontAlgn="base"/>
            <a:r>
              <a:rPr lang="en-US" b="1" dirty="0"/>
              <a:t>distal segment</a:t>
            </a:r>
          </a:p>
          <a:p>
            <a:pPr fontAlgn="base"/>
            <a:r>
              <a:rPr lang="en-US" dirty="0"/>
              <a:t>adducted</a:t>
            </a:r>
          </a:p>
          <a:p>
            <a:pPr fontAlgn="base"/>
            <a:r>
              <a:rPr lang="en-US" dirty="0"/>
              <a:t>extension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420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CB9C3-CDE7-D34F-924E-301F64FD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29DC3-4D10-6346-89F9-824897FA0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CLINICAL PIC</a:t>
            </a:r>
          </a:p>
          <a:p>
            <a:pPr marL="0" indent="0">
              <a:buNone/>
            </a:pPr>
            <a:r>
              <a:rPr lang="en-US" dirty="0"/>
              <a:t>PAIN SWELLING DEFORMITY</a:t>
            </a:r>
          </a:p>
          <a:p>
            <a:pPr marL="0" indent="0" fontAlgn="base">
              <a:buNone/>
            </a:pPr>
            <a:r>
              <a:rPr lang="en-US" dirty="0"/>
              <a:t>tense, swollen thigh</a:t>
            </a:r>
          </a:p>
          <a:p>
            <a:pPr marL="0" indent="0" fontAlgn="base">
              <a:buNone/>
            </a:pPr>
            <a:r>
              <a:rPr lang="en-US" b="1" dirty="0"/>
              <a:t>blood loss in closed femoral shaft fractures is 1000-1500ml</a:t>
            </a:r>
          </a:p>
          <a:p>
            <a:pPr marL="0" indent="0">
              <a:buNone/>
            </a:pPr>
            <a:r>
              <a:rPr lang="en-US" dirty="0"/>
              <a:t>NVE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INVESTIGATION</a:t>
            </a:r>
          </a:p>
          <a:p>
            <a:pPr marL="0" indent="0">
              <a:buNone/>
            </a:pPr>
            <a:r>
              <a:rPr lang="en-US" dirty="0"/>
              <a:t>PXR AP AND LAT</a:t>
            </a:r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76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transverse</a:t>
            </a:r>
          </a:p>
          <a:p>
            <a:pPr fontAlgn="base"/>
            <a:r>
              <a:rPr lang="en-US" dirty="0"/>
              <a:t>spiral</a:t>
            </a:r>
          </a:p>
          <a:p>
            <a:pPr fontAlgn="base"/>
            <a:r>
              <a:rPr lang="en-US" dirty="0"/>
              <a:t>oblique</a:t>
            </a:r>
          </a:p>
          <a:p>
            <a:pPr fontAlgn="base"/>
            <a:r>
              <a:rPr lang="en-US" dirty="0"/>
              <a:t>segmental</a:t>
            </a:r>
          </a:p>
          <a:p>
            <a:pPr fontAlgn="base"/>
            <a:r>
              <a:rPr lang="en-US" dirty="0"/>
              <a:t>comminuted</a:t>
            </a:r>
          </a:p>
          <a:p>
            <a:endParaRPr lang="ar-EG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2" y="2057400"/>
            <a:ext cx="5138738" cy="400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713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122" name="Picture 2" descr="https://upload.orthobullets.com/topic/1040/images/type%200%20femoral%20shaft%20radio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81000"/>
            <a:ext cx="2819400" cy="574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7245"/>
            <a:ext cx="3733800" cy="621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3048000" cy="580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078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Hip </a:t>
            </a:r>
            <a:r>
              <a:rPr lang="en-US" b="1" dirty="0" err="1"/>
              <a:t>spica</a:t>
            </a:r>
            <a:r>
              <a:rPr lang="en-US" b="1" dirty="0"/>
              <a:t> cast for infant</a:t>
            </a:r>
          </a:p>
          <a:p>
            <a:pPr fontAlgn="base"/>
            <a:r>
              <a:rPr lang="en-US" b="1" dirty="0" err="1"/>
              <a:t>Intramedullary</a:t>
            </a:r>
            <a:r>
              <a:rPr lang="en-US" b="1" dirty="0"/>
              <a:t>  nail 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dirty="0"/>
              <a:t>gold standard for treatment of </a:t>
            </a:r>
            <a:r>
              <a:rPr lang="en-US" dirty="0" err="1"/>
              <a:t>diaphyseal</a:t>
            </a:r>
            <a:r>
              <a:rPr lang="en-US" dirty="0"/>
              <a:t> femur fractures</a:t>
            </a:r>
          </a:p>
          <a:p>
            <a:pPr fontAlgn="base"/>
            <a:r>
              <a:rPr lang="en-US" b="1" dirty="0"/>
              <a:t>External  fixation with conversion to intramedullary nail within 2-3 weeks</a:t>
            </a:r>
          </a:p>
          <a:p>
            <a:pPr marL="0" indent="0" fontAlgn="base">
              <a:buNone/>
            </a:pPr>
            <a:r>
              <a:rPr lang="en-US" dirty="0"/>
              <a:t>severe open fracture</a:t>
            </a:r>
            <a:endParaRPr lang="ar-EG" dirty="0"/>
          </a:p>
          <a:p>
            <a:pPr fontAlgn="base"/>
            <a:r>
              <a:rPr lang="en-US" b="1" dirty="0"/>
              <a:t>Open  reduction internal fixation with plate</a:t>
            </a:r>
            <a:endParaRPr lang="en-US" dirty="0"/>
          </a:p>
          <a:p>
            <a:pPr marL="0" indent="0" fontAlgn="base">
              <a:buNone/>
            </a:pPr>
            <a:r>
              <a:rPr lang="en-US" dirty="0"/>
              <a:t>For pediatric and fracture at distal and articular fractures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27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TEACH THE STUDENTS HOW TO:</a:t>
            </a:r>
          </a:p>
          <a:p>
            <a:r>
              <a:rPr lang="en-US" dirty="0"/>
              <a:t>IDETIFY BONY LANDMARKS AND MUSCLE ATTACHMENTS</a:t>
            </a:r>
          </a:p>
          <a:p>
            <a:r>
              <a:rPr lang="en-US" dirty="0"/>
              <a:t>DIAGNOSE LOWER LIMB BONE FRACTURES</a:t>
            </a:r>
          </a:p>
          <a:p>
            <a:r>
              <a:rPr lang="en-US" dirty="0"/>
              <a:t>MANAGE FRACTURES OF FEMUR TIBIA AND ANKLE</a:t>
            </a:r>
          </a:p>
          <a:p>
            <a:r>
              <a:rPr lang="en-US" dirty="0"/>
              <a:t>Manage of ankle sprain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233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701006"/>
            <a:ext cx="39243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596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11266" name="Picture 2" descr="https://upload.orthobullets.com/question/8974/images/treatmen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6169"/>
            <a:ext cx="3562350" cy="5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892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43" y="1735737"/>
            <a:ext cx="57150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1113E92-7394-7341-9FC3-8682D3D08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7437" y="2195580"/>
            <a:ext cx="5595410" cy="31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01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18" y="1600200"/>
            <a:ext cx="38289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760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871C-0CD4-3C4A-BE7D-EA07F0C0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Summary </a:t>
            </a:r>
            <a:endParaRPr lang="x-none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C8BCD-E945-1A4A-A677-CF84BFB71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en-US" dirty="0"/>
              <a:t>Femoral shaft fractures are high energy injuries to the femur that are associated with life-threatening injuries (pulmonary, cerebral) and </a:t>
            </a:r>
            <a:r>
              <a:rPr lang="en-US" dirty="0" err="1"/>
              <a:t>ipsilateral</a:t>
            </a:r>
            <a:r>
              <a:rPr lang="en-US" dirty="0"/>
              <a:t> femoral neck fractures.</a:t>
            </a:r>
          </a:p>
          <a:p>
            <a:pPr fontAlgn="base"/>
            <a:r>
              <a:rPr lang="en-US" dirty="0"/>
              <a:t>Diagnosis is made </a:t>
            </a:r>
            <a:r>
              <a:rPr lang="en-US" dirty="0" err="1"/>
              <a:t>radiographically</a:t>
            </a:r>
            <a:r>
              <a:rPr lang="en-US" dirty="0"/>
              <a:t> with radiographs of the femur as well as the hip to rule out </a:t>
            </a:r>
            <a:r>
              <a:rPr lang="en-US" dirty="0" err="1"/>
              <a:t>ipsilateral</a:t>
            </a:r>
            <a:r>
              <a:rPr lang="en-US" dirty="0"/>
              <a:t> femoral neck fractures.</a:t>
            </a:r>
          </a:p>
          <a:p>
            <a:pPr fontAlgn="base"/>
            <a:r>
              <a:rPr lang="en-US" dirty="0"/>
              <a:t>Treatment generally involves intramedullary nailing which is associated with &gt;95% union rates</a:t>
            </a:r>
          </a:p>
          <a:p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545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Tibial platue fracture</a:t>
            </a:r>
            <a:endParaRPr lang="ar-E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361709" cy="4154060"/>
          </a:xfrm>
        </p:spPr>
        <p:txBody>
          <a:bodyPr>
            <a:normAutofit/>
          </a:bodyPr>
          <a:lstStyle/>
          <a:p>
            <a:pPr fontAlgn="base"/>
            <a:r>
              <a:rPr lang="en-US" sz="2800"/>
              <a:t>Tibial plateau fractures are periarticular injuries of the proximal tibia frequently associated with soft tissue injury.</a:t>
            </a:r>
          </a:p>
          <a:p>
            <a:pPr fontAlgn="base"/>
            <a:r>
              <a:rPr lang="en-US" sz="2600"/>
              <a:t>Lateral </a:t>
            </a:r>
            <a:r>
              <a:rPr lang="en-US" sz="2600" dirty="0" err="1"/>
              <a:t>tibial</a:t>
            </a:r>
            <a:r>
              <a:rPr lang="en-US" sz="2600" dirty="0"/>
              <a:t> plateau</a:t>
            </a:r>
          </a:p>
          <a:p>
            <a:pPr marL="0" indent="0" fontAlgn="base">
              <a:buNone/>
            </a:pPr>
            <a:r>
              <a:rPr lang="en-US" sz="2600" dirty="0"/>
              <a:t>proximal to the medial plateau   </a:t>
            </a:r>
          </a:p>
          <a:p>
            <a:pPr fontAlgn="base"/>
            <a:r>
              <a:rPr lang="en-US" sz="2600" dirty="0"/>
              <a:t>medial </a:t>
            </a:r>
            <a:r>
              <a:rPr lang="en-US" sz="2600" dirty="0" err="1"/>
              <a:t>tibial</a:t>
            </a:r>
            <a:r>
              <a:rPr lang="en-US" sz="2600" dirty="0"/>
              <a:t> plateau</a:t>
            </a:r>
          </a:p>
          <a:p>
            <a:pPr marL="0" indent="0" fontAlgn="base">
              <a:buNone/>
            </a:pPr>
            <a:r>
              <a:rPr lang="en-US" sz="2600" dirty="0"/>
              <a:t>distal to the lateral </a:t>
            </a:r>
            <a:r>
              <a:rPr lang="en-US" sz="2600" dirty="0" err="1"/>
              <a:t>tibial</a:t>
            </a:r>
            <a:r>
              <a:rPr lang="en-US" sz="2600" dirty="0"/>
              <a:t> plateau</a:t>
            </a:r>
          </a:p>
          <a:p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31F6BE0-7C56-4D46-878A-90EBDFC3C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11" y="1554936"/>
            <a:ext cx="3504435" cy="41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7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lateral meniscal tear</a:t>
            </a:r>
          </a:p>
          <a:p>
            <a:pPr marL="0" indent="0" fontAlgn="base">
              <a:buNone/>
            </a:pPr>
            <a:r>
              <a:rPr lang="en-US" dirty="0"/>
              <a:t>associated with lateral plateau fracture pattern  </a:t>
            </a:r>
          </a:p>
          <a:p>
            <a:pPr fontAlgn="base"/>
            <a:r>
              <a:rPr lang="en-US" b="1" dirty="0"/>
              <a:t>medial meniscal tear</a:t>
            </a:r>
          </a:p>
          <a:p>
            <a:pPr marL="0" indent="0" fontAlgn="base">
              <a:buNone/>
            </a:pPr>
            <a:r>
              <a:rPr lang="en-US" dirty="0"/>
              <a:t>most commonly associated with medial plateau fractures</a:t>
            </a:r>
          </a:p>
          <a:p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36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2050" name="Picture 2" descr="https://upload.orthobullets.com/topic/1044/images/schatz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3909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orthobullets.com/topic/1044/images/xray%20-%20ap%20-%20schatzker%20i%20(emedicin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21" y="1600200"/>
            <a:ext cx="30099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445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4" name="Picture 2" descr="https://upload.orthobullets.com/topic/1044/images/schatzker%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4480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orthobullets.com/topic/1044/images/schatzker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581149"/>
            <a:ext cx="371475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047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098" name="Picture 2" descr="https://upload.orthobullets.com/topic/1044/images/schatzker%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2575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orthobullets.com/topic/1044/images/xray%20-%20ap%20-%20schatzker%20iii%20(emedicin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28675"/>
            <a:ext cx="3905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334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A9FB-2024-9E46-9CF8-B0E953A8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32323"/>
                </a:solidFill>
                <a:latin typeface="Arial" panose="020B0604020202020204" pitchFamily="34" charset="0"/>
              </a:rPr>
              <a:t>Intertrochanteric femur fractures</a:t>
            </a:r>
            <a:endParaRPr lang="x-none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16E4E-BAE5-C54D-8653-B300F1828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Intertrochanteric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femur fractures are </a:t>
            </a:r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extracapsular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fractures of the proximal femur at the level of the greater and lesser trochanter, most commonly seen following ground level falls in the elderly population.</a:t>
            </a:r>
          </a:p>
          <a:p>
            <a:pPr fontAlgn="base"/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455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5122" name="Picture 2" descr="https://upload.orthobullets.com/topic/1044/images/schatzker%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33528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orthobullets.com/topic/1044/images/shatzker%20iv%20radiograp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7" r="40246"/>
          <a:stretch/>
        </p:blipFill>
        <p:spPr bwMode="auto">
          <a:xfrm>
            <a:off x="5666509" y="523875"/>
            <a:ext cx="3048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261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146" name="Picture 2" descr="https://upload.orthobullets.com/topic/1044/images/schatzker%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36957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orthobullets.com/topic/1044/images/plateau%2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33475"/>
            <a:ext cx="33432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671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170" name="Picture 2" descr="https://upload.orthobullets.com/topic/1044/images/schatzker%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34099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orthobullets.com/topic/1044/images/tibial%20plate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09675"/>
            <a:ext cx="2790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926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History</a:t>
            </a:r>
          </a:p>
          <a:p>
            <a:pPr marL="0" indent="0" fontAlgn="base">
              <a:buNone/>
            </a:pPr>
            <a:r>
              <a:rPr lang="en-US" dirty="0"/>
              <a:t>high-energy trauma in young patients</a:t>
            </a:r>
          </a:p>
          <a:p>
            <a:pPr marL="0" indent="0" fontAlgn="base">
              <a:buNone/>
            </a:pPr>
            <a:r>
              <a:rPr lang="en-US" dirty="0"/>
              <a:t>low-energy falls in elderly</a:t>
            </a:r>
          </a:p>
          <a:p>
            <a:pPr fontAlgn="base"/>
            <a:r>
              <a:rPr lang="en-US" dirty="0"/>
              <a:t>Physical exam</a:t>
            </a:r>
          </a:p>
          <a:p>
            <a:pPr marL="0" indent="0" fontAlgn="base">
              <a:buNone/>
            </a:pPr>
            <a:r>
              <a:rPr lang="en-US" dirty="0"/>
              <a:t>look circumferentially to rule-out an open injury</a:t>
            </a:r>
          </a:p>
          <a:p>
            <a:pPr fontAlgn="base"/>
            <a:r>
              <a:rPr lang="en-US" dirty="0" err="1"/>
              <a:t>neurovascular</a:t>
            </a:r>
            <a:r>
              <a:rPr lang="en-US" dirty="0"/>
              <a:t> exam </a:t>
            </a:r>
            <a:r>
              <a:rPr lang="en-US" b="1" dirty="0"/>
              <a:t>common </a:t>
            </a:r>
            <a:r>
              <a:rPr lang="en-US" b="1" dirty="0" err="1"/>
              <a:t>peroneal</a:t>
            </a:r>
            <a:r>
              <a:rPr lang="en-US" b="1" dirty="0"/>
              <a:t> nerve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524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2375-0135-6744-A4A8-4A7065E5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DF32328-376D-A945-9778-759D1C90E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5" y="1651285"/>
            <a:ext cx="1774197" cy="3144511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832F8D8-86B0-E243-A9E7-D9BBE58F3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1493513"/>
            <a:ext cx="2626542" cy="37642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1001378"/>
            <a:ext cx="3328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external fixation/</a:t>
            </a:r>
            <a:r>
              <a:rPr lang="en-US" sz="2400" b="1" dirty="0" err="1"/>
              <a:t>Ilizarov</a:t>
            </a:r>
            <a:endParaRPr lang="ar-EG" sz="2400" dirty="0"/>
          </a:p>
        </p:txBody>
      </p:sp>
      <p:sp>
        <p:nvSpPr>
          <p:cNvPr id="6" name="Rectangle 5"/>
          <p:cNvSpPr/>
          <p:nvPr/>
        </p:nvSpPr>
        <p:spPr>
          <a:xfrm>
            <a:off x="5954771" y="871117"/>
            <a:ext cx="1083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ORIF </a:t>
            </a:r>
            <a:endParaRPr lang="ar-EG" sz="3200" dirty="0"/>
          </a:p>
        </p:txBody>
      </p:sp>
      <p:sp>
        <p:nvSpPr>
          <p:cNvPr id="7" name="Rectangle 6"/>
          <p:cNvSpPr/>
          <p:nvPr/>
        </p:nvSpPr>
        <p:spPr>
          <a:xfrm>
            <a:off x="457200" y="50879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dirty="0"/>
              <a:t>severe open fracture with marked contamination</a:t>
            </a:r>
          </a:p>
          <a:p>
            <a:pPr fontAlgn="base"/>
            <a:r>
              <a:rPr lang="en-US" dirty="0"/>
              <a:t>significant soft tissue injury</a:t>
            </a:r>
          </a:p>
          <a:p>
            <a:endParaRPr lang="en-US" dirty="0"/>
          </a:p>
          <a:p>
            <a:br>
              <a:rPr lang="en-US" dirty="0"/>
            </a:br>
            <a:endParaRPr lang="ar-EG" dirty="0"/>
          </a:p>
        </p:txBody>
      </p:sp>
      <p:sp>
        <p:nvSpPr>
          <p:cNvPr id="8" name="Rectangle 7"/>
          <p:cNvSpPr/>
          <p:nvPr/>
        </p:nvSpPr>
        <p:spPr>
          <a:xfrm>
            <a:off x="4947054" y="52936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dirty="0"/>
              <a:t>articular </a:t>
            </a:r>
            <a:r>
              <a:rPr lang="en-US" dirty="0" err="1"/>
              <a:t>stepoff</a:t>
            </a:r>
            <a:r>
              <a:rPr lang="en-US" dirty="0"/>
              <a:t> &gt; 3mm</a:t>
            </a:r>
          </a:p>
          <a:p>
            <a:br>
              <a:rPr lang="en-US" dirty="0"/>
            </a:br>
            <a:endParaRPr lang="ar-EG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569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6F7FF-7485-9045-8F33-0729329C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1E4DD44-E93F-2E42-8698-125770B27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96688"/>
            <a:ext cx="5591014" cy="563880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3D2A159-9F92-A34C-A542-4398EAD85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4"/>
          <a:stretch/>
        </p:blipFill>
        <p:spPr>
          <a:xfrm>
            <a:off x="609600" y="609600"/>
            <a:ext cx="1680635" cy="521297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363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Summary</a:t>
            </a:r>
            <a:endParaRPr lang="ar-E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564" y="1835848"/>
            <a:ext cx="8229600" cy="4525963"/>
          </a:xfrm>
        </p:spPr>
        <p:txBody>
          <a:bodyPr>
            <a:normAutofit/>
          </a:bodyPr>
          <a:lstStyle/>
          <a:p>
            <a:pPr fontAlgn="base"/>
            <a:r>
              <a:rPr lang="en-US" dirty="0" err="1"/>
              <a:t>Tibial</a:t>
            </a:r>
            <a:r>
              <a:rPr lang="en-US" dirty="0"/>
              <a:t> plateau fractures are </a:t>
            </a:r>
            <a:r>
              <a:rPr lang="en-US" dirty="0" err="1"/>
              <a:t>periarticular</a:t>
            </a:r>
            <a:r>
              <a:rPr lang="en-US" dirty="0"/>
              <a:t> injuries of the proximal tibia frequently associated with soft tissue injury.</a:t>
            </a:r>
          </a:p>
          <a:p>
            <a:pPr fontAlgn="base"/>
            <a:r>
              <a:rPr lang="en-US" dirty="0"/>
              <a:t>Diagnosis is made with knee radiographs but frequently require CT scan for surgical planning.</a:t>
            </a:r>
          </a:p>
          <a:p>
            <a:pPr fontAlgn="base"/>
            <a:r>
              <a:rPr lang="en-US" dirty="0"/>
              <a:t>Treatment is often surgical reduction </a:t>
            </a:r>
            <a:r>
              <a:rPr lang="en-US"/>
              <a:t>and fixation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861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861D9-540F-AF4D-B447-FE015B6D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Tibial shaft fractures</a:t>
            </a:r>
            <a:endParaRPr lang="x-none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7F9C0-228C-F645-81E3-5174A8AC0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Diaphyseal tibial fractures are the most common long bone fracture.</a:t>
            </a:r>
          </a:p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67954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associated conditions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proximal third tibia fractures </a:t>
            </a:r>
            <a:r>
              <a:rPr lang="en-US" dirty="0">
                <a:hlinkClick r:id="rId2"/>
              </a:rPr>
              <a:t> 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dirty="0"/>
              <a:t>must rule out extension into </a:t>
            </a:r>
            <a:r>
              <a:rPr lang="en-US" dirty="0" err="1"/>
              <a:t>tibial</a:t>
            </a:r>
            <a:r>
              <a:rPr lang="en-US" dirty="0"/>
              <a:t> plateau on plain films or CT scan</a:t>
            </a:r>
          </a:p>
          <a:p>
            <a:pPr fontAlgn="base"/>
            <a:r>
              <a:rPr lang="en-US" dirty="0"/>
              <a:t>soft tissue injury</a:t>
            </a:r>
          </a:p>
          <a:p>
            <a:pPr fontAlgn="base"/>
            <a:r>
              <a:rPr lang="en-US" b="1" dirty="0"/>
              <a:t>compartment syndrome</a:t>
            </a:r>
          </a:p>
          <a:p>
            <a:pPr marL="0" indent="0" fontAlgn="base">
              <a:buNone/>
            </a:pPr>
            <a:r>
              <a:rPr lang="en-US" dirty="0"/>
              <a:t>more common in </a:t>
            </a:r>
            <a:r>
              <a:rPr lang="en-US" dirty="0" err="1"/>
              <a:t>diaphyseal</a:t>
            </a:r>
            <a:r>
              <a:rPr lang="en-US" dirty="0"/>
              <a:t> </a:t>
            </a:r>
            <a:r>
              <a:rPr lang="en-US" dirty="0" err="1"/>
              <a:t>tibial</a:t>
            </a:r>
            <a:r>
              <a:rPr lang="en-US" dirty="0"/>
              <a:t> shaft fractures&gt;&gt;pain out of proportion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187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Muscles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en-US" b="1" dirty="0"/>
              <a:t>anterior compartment</a:t>
            </a:r>
          </a:p>
          <a:p>
            <a:pPr marL="0" indent="0" fontAlgn="base">
              <a:buNone/>
            </a:pPr>
            <a:r>
              <a:rPr lang="en-US" dirty="0" err="1"/>
              <a:t>tibialis</a:t>
            </a:r>
            <a:r>
              <a:rPr lang="en-US" dirty="0"/>
              <a:t> anterior , extensor </a:t>
            </a:r>
            <a:r>
              <a:rPr lang="en-US" dirty="0" err="1"/>
              <a:t>digitorum</a:t>
            </a:r>
            <a:r>
              <a:rPr lang="en-US" dirty="0"/>
              <a:t> </a:t>
            </a:r>
            <a:r>
              <a:rPr lang="en-US" dirty="0" err="1"/>
              <a:t>longus</a:t>
            </a:r>
            <a:r>
              <a:rPr lang="en-US" dirty="0"/>
              <a:t> (EDL), extensor </a:t>
            </a:r>
            <a:r>
              <a:rPr lang="en-US" dirty="0" err="1"/>
              <a:t>hallicus</a:t>
            </a:r>
            <a:r>
              <a:rPr lang="en-US" dirty="0"/>
              <a:t> </a:t>
            </a:r>
            <a:r>
              <a:rPr lang="en-US" dirty="0" err="1"/>
              <a:t>longus</a:t>
            </a:r>
            <a:r>
              <a:rPr lang="en-US" dirty="0"/>
              <a:t> (EHL)</a:t>
            </a:r>
          </a:p>
          <a:p>
            <a:pPr fontAlgn="base"/>
            <a:r>
              <a:rPr lang="en-US" b="1" dirty="0"/>
              <a:t>lateral compartment</a:t>
            </a:r>
          </a:p>
          <a:p>
            <a:pPr marL="0" indent="0" fontAlgn="base">
              <a:buNone/>
            </a:pPr>
            <a:r>
              <a:rPr lang="en-US" dirty="0"/>
              <a:t>peroneus </a:t>
            </a:r>
            <a:r>
              <a:rPr lang="en-US" dirty="0" err="1"/>
              <a:t>longus</a:t>
            </a:r>
            <a:r>
              <a:rPr lang="en-US" dirty="0"/>
              <a:t>, peroneus </a:t>
            </a:r>
            <a:r>
              <a:rPr lang="en-US" dirty="0" err="1"/>
              <a:t>brevis</a:t>
            </a:r>
            <a:endParaRPr lang="en-US" dirty="0"/>
          </a:p>
          <a:p>
            <a:pPr fontAlgn="base"/>
            <a:r>
              <a:rPr lang="en-US" b="1" dirty="0"/>
              <a:t>superficial posterior compartment</a:t>
            </a:r>
          </a:p>
          <a:p>
            <a:pPr marL="0" indent="0" fontAlgn="base">
              <a:buNone/>
            </a:pPr>
            <a:r>
              <a:rPr lang="en-US" dirty="0"/>
              <a:t>gastrocnemius (medial/lateral heads), soleus, </a:t>
            </a:r>
            <a:r>
              <a:rPr lang="en-US" dirty="0" err="1"/>
              <a:t>popliteus</a:t>
            </a:r>
            <a:r>
              <a:rPr lang="en-US" dirty="0"/>
              <a:t>, </a:t>
            </a:r>
            <a:r>
              <a:rPr lang="en-US" dirty="0" err="1"/>
              <a:t>plantaris</a:t>
            </a:r>
            <a:endParaRPr lang="en-US" dirty="0"/>
          </a:p>
          <a:p>
            <a:pPr fontAlgn="base"/>
            <a:r>
              <a:rPr lang="en-US" b="1" dirty="0"/>
              <a:t>deep posterior compartment</a:t>
            </a:r>
          </a:p>
          <a:p>
            <a:pPr marL="0" indent="0" fontAlgn="base">
              <a:buNone/>
            </a:pPr>
            <a:r>
              <a:rPr lang="en-US" dirty="0" err="1"/>
              <a:t>tibialis</a:t>
            </a:r>
            <a:r>
              <a:rPr lang="en-US" dirty="0"/>
              <a:t> posterior , flexor </a:t>
            </a:r>
            <a:r>
              <a:rPr lang="en-US" dirty="0" err="1"/>
              <a:t>digitorum</a:t>
            </a:r>
            <a:r>
              <a:rPr lang="en-US" dirty="0"/>
              <a:t> </a:t>
            </a:r>
            <a:r>
              <a:rPr lang="en-US" dirty="0" err="1"/>
              <a:t>longus</a:t>
            </a:r>
            <a:r>
              <a:rPr lang="en-US" dirty="0"/>
              <a:t> (FDL), flexor </a:t>
            </a:r>
            <a:r>
              <a:rPr lang="en-US" dirty="0" err="1"/>
              <a:t>hallicus</a:t>
            </a:r>
            <a:r>
              <a:rPr lang="en-US" dirty="0"/>
              <a:t> </a:t>
            </a:r>
            <a:r>
              <a:rPr lang="en-US" dirty="0" err="1"/>
              <a:t>longus</a:t>
            </a:r>
            <a:r>
              <a:rPr lang="en-US" dirty="0"/>
              <a:t> (FHL)</a:t>
            </a:r>
          </a:p>
          <a:p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159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5653A-6569-634B-8305-60404DCA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B4B2FA8-2192-5F40-ACB0-A52BF7DCB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81" y="1417638"/>
            <a:ext cx="5257800" cy="3619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BD689-56C6-774D-880F-2F8F04C62347}"/>
              </a:ext>
            </a:extLst>
          </p:cNvPr>
          <p:cNvSpPr txBox="1"/>
          <p:nvPr/>
        </p:nvSpPr>
        <p:spPr>
          <a:xfrm>
            <a:off x="342901" y="3153677"/>
            <a:ext cx="46343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700" b="1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intertrochanteric</a:t>
            </a:r>
            <a:r>
              <a:rPr lang="en-US" sz="2700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area exists between greater and lesser trochanters 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2700" b="1" i="0" u="none" strike="noStrike" dirty="0">
              <a:solidFill>
                <a:srgbClr val="5372A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980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2" descr="https://upload.orthobullets.com/topic/1045/images/leg_compartmet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8302166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018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Symptoms</a:t>
            </a:r>
          </a:p>
          <a:p>
            <a:pPr marL="0" indent="0" fontAlgn="base">
              <a:buNone/>
            </a:pPr>
            <a:r>
              <a:rPr lang="en-US" dirty="0"/>
              <a:t>severe leg pain</a:t>
            </a:r>
          </a:p>
          <a:p>
            <a:pPr marL="0" indent="0" fontAlgn="base">
              <a:buNone/>
            </a:pPr>
            <a:r>
              <a:rPr lang="en-US" dirty="0"/>
              <a:t>inability to bear weight</a:t>
            </a:r>
          </a:p>
          <a:p>
            <a:pPr marL="0" indent="0" fontAlgn="base">
              <a:buNone/>
            </a:pPr>
            <a:r>
              <a:rPr lang="en-US" dirty="0"/>
              <a:t>deformity</a:t>
            </a:r>
          </a:p>
          <a:p>
            <a:pPr fontAlgn="base"/>
            <a:r>
              <a:rPr lang="en-US" dirty="0"/>
              <a:t>Inspection </a:t>
            </a:r>
          </a:p>
          <a:p>
            <a:pPr marL="0" indent="0" fontAlgn="base">
              <a:buNone/>
            </a:pPr>
            <a:r>
              <a:rPr lang="en-US" dirty="0"/>
              <a:t>deformity / angulation / </a:t>
            </a:r>
            <a:r>
              <a:rPr lang="en-US" dirty="0" err="1"/>
              <a:t>malrotation</a:t>
            </a:r>
            <a:endParaRPr lang="en-US" dirty="0"/>
          </a:p>
          <a:p>
            <a:pPr marL="0" indent="0" fontAlgn="base">
              <a:buNone/>
            </a:pPr>
            <a:r>
              <a:rPr lang="en-US" dirty="0"/>
              <a:t>open wounds</a:t>
            </a:r>
          </a:p>
          <a:p>
            <a:pPr fontAlgn="base"/>
            <a:r>
              <a:rPr lang="en-US" dirty="0"/>
              <a:t>Palpation</a:t>
            </a:r>
          </a:p>
          <a:p>
            <a:r>
              <a:rPr lang="en-US" dirty="0" err="1"/>
              <a:t>neurovascular</a:t>
            </a:r>
            <a:endParaRPr lang="ar-EG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11DB53C-BAB3-1D4C-B5AD-F21E15B83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629400" y="914400"/>
            <a:ext cx="1994451" cy="441479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EE84B00-4183-9E48-9028-84C7558E3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0442" y="2505558"/>
            <a:ext cx="4490998" cy="130868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459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E9108-F775-B64B-9188-BEED52328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B395C85-8537-1343-9093-903053A26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08" y="2057400"/>
            <a:ext cx="3505200" cy="367030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B60CE58-518F-2147-B96E-E0DDD2DDA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2758719" cy="505320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5003D71-775A-D841-808C-8C1727D9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19" y="1433758"/>
            <a:ext cx="1963208" cy="462349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853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CBA30C-4B60-0043-BE3A-702D508F3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 b="4291"/>
          <a:stretch/>
        </p:blipFill>
        <p:spPr>
          <a:xfrm>
            <a:off x="533400" y="228600"/>
            <a:ext cx="7848600" cy="58853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291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5CD7D60-9186-6841-8C28-0C4B118B3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" b="26493"/>
          <a:stretch/>
        </p:blipFill>
        <p:spPr>
          <a:xfrm>
            <a:off x="4800600" y="1295400"/>
            <a:ext cx="4199965" cy="4316506"/>
          </a:xfrm>
        </p:spPr>
      </p:pic>
      <p:sp>
        <p:nvSpPr>
          <p:cNvPr id="3" name="Rectangle 2"/>
          <p:cNvSpPr/>
          <p:nvPr/>
        </p:nvSpPr>
        <p:spPr>
          <a:xfrm>
            <a:off x="829176" y="615173"/>
            <a:ext cx="607140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 b="1" dirty="0"/>
              <a:t>closed reduction / cast immobilization</a:t>
            </a:r>
            <a:endParaRPr lang="ar-EG" sz="2900" dirty="0"/>
          </a:p>
        </p:txBody>
      </p:sp>
      <p:sp>
        <p:nvSpPr>
          <p:cNvPr id="5" name="Rectangle 4"/>
          <p:cNvSpPr/>
          <p:nvPr/>
        </p:nvSpPr>
        <p:spPr>
          <a:xfrm>
            <a:off x="381000" y="18288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dirty="0"/>
              <a:t>closed, low energy fractures with </a:t>
            </a:r>
            <a:r>
              <a:rPr lang="en-US" b="1" dirty="0"/>
              <a:t>acceptable alignment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In certain patients who may be </a:t>
            </a:r>
            <a:r>
              <a:rPr lang="en-US" b="1" dirty="0"/>
              <a:t>non-ambulatory </a:t>
            </a:r>
            <a:r>
              <a:rPr lang="en-US" dirty="0"/>
              <a:t>(ie. paralyzed), or those unfit for surgery</a:t>
            </a:r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ar-EG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456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D1C21B6-D3E2-6A48-8165-8CC17C387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40" y="1001205"/>
            <a:ext cx="5278784" cy="40470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9400" y="304800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000" b="1" dirty="0"/>
              <a:t>IM Nailing</a:t>
            </a:r>
            <a:endParaRPr lang="en-US" sz="4000" dirty="0"/>
          </a:p>
          <a:p>
            <a:br>
              <a:rPr lang="en-US" dirty="0"/>
            </a:br>
            <a:endParaRPr lang="ar-EG" dirty="0"/>
          </a:p>
        </p:txBody>
      </p:sp>
      <p:sp>
        <p:nvSpPr>
          <p:cNvPr id="3" name="Rectangle 2"/>
          <p:cNvSpPr/>
          <p:nvPr/>
        </p:nvSpPr>
        <p:spPr>
          <a:xfrm>
            <a:off x="342901" y="1700029"/>
            <a:ext cx="33873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unacceptable reduction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Open fx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segmental fx and comminuted fx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floating knee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 err="1"/>
              <a:t>Polytrauma</a:t>
            </a:r>
            <a:r>
              <a:rPr lang="en-US" dirty="0"/>
              <a:t> and bilateral tibia fx</a:t>
            </a:r>
          </a:p>
        </p:txBody>
      </p:sp>
      <p:sp>
        <p:nvSpPr>
          <p:cNvPr id="5" name="Rectangle 4"/>
          <p:cNvSpPr/>
          <p:nvPr/>
        </p:nvSpPr>
        <p:spPr>
          <a:xfrm>
            <a:off x="2290482" y="518161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dirty="0"/>
              <a:t>shorter immobilization time, earlier time to weight-</a:t>
            </a:r>
            <a:r>
              <a:rPr lang="en-US" b="1" dirty="0" err="1"/>
              <a:t>bearing,decrease</a:t>
            </a:r>
            <a:r>
              <a:rPr lang="en-US" b="1" dirty="0"/>
              <a:t> risk of shortening and decreased time to union compared to casting </a:t>
            </a:r>
            <a:r>
              <a:rPr lang="en-US" b="1" dirty="0">
                <a:hlinkClick r:id="rId3" tooltip="evidence"/>
              </a:rPr>
              <a:t> </a:t>
            </a:r>
            <a:r>
              <a:rPr lang="en-US" b="1" dirty="0">
                <a:hlinkClick r:id="rId4" tooltip="evidence"/>
              </a:rPr>
              <a:t> </a:t>
            </a:r>
            <a:r>
              <a:rPr lang="en-US" b="1" dirty="0"/>
              <a:t>  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746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189FC7-44FC-D04B-8B51-DDC1E67DB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82"/>
          <a:stretch/>
        </p:blipFill>
        <p:spPr>
          <a:xfrm>
            <a:off x="1219200" y="1143000"/>
            <a:ext cx="6705600" cy="50282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7000" y="381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2000" b="1" dirty="0"/>
              <a:t>open reduction and internal fixation </a:t>
            </a:r>
            <a:r>
              <a:rPr lang="en-US" sz="2000" dirty="0"/>
              <a:t> </a:t>
            </a:r>
          </a:p>
          <a:p>
            <a:br>
              <a:rPr lang="en-US" dirty="0"/>
            </a:br>
            <a:endParaRPr lang="ar-EG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4419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B4C9-3AC9-9049-9CCE-D50ACCA0C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tibial fractures</a:t>
            </a:r>
            <a:endParaRPr lang="x-none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EE84B00-4183-9E48-9028-84C7558E3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6280" y="2984118"/>
            <a:ext cx="3922381" cy="1124942"/>
          </a:xfr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E54D75D-F553-E746-89AD-8F2779B15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76840" y="2695158"/>
            <a:ext cx="3819720" cy="1600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137160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dirty="0"/>
              <a:t>I&amp;D + antibiotics external fixation</a:t>
            </a:r>
            <a:endParaRPr lang="en-US" dirty="0"/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all open tibia fractures require an emergent I&amp;D   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b="1" dirty="0"/>
              <a:t>surgical debridement</a:t>
            </a:r>
            <a:r>
              <a:rPr lang="en-US" dirty="0"/>
              <a:t> within 12-24 hours of injury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b="1" dirty="0"/>
              <a:t>wounds should be irrigated</a:t>
            </a:r>
            <a:r>
              <a:rPr lang="en-US" dirty="0"/>
              <a:t> and dressed with saline-soaked gauze in the emergency department before splinting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all open tibia fractures require immediate </a:t>
            </a:r>
            <a:r>
              <a:rPr lang="en-US" b="1" dirty="0"/>
              <a:t>antibiotics</a:t>
            </a:r>
            <a:r>
              <a:rPr lang="en-US" dirty="0"/>
              <a:t> </a:t>
            </a:r>
            <a:r>
              <a:rPr lang="en-US" b="1" dirty="0"/>
              <a:t>within 3 hours </a:t>
            </a:r>
            <a:r>
              <a:rPr lang="en-US" dirty="0"/>
              <a:t>of injury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cephalosporin given continuously after definitive surgery in Grade I, II, and IIIA open fractures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aminoglycoside added in Grade IIIB injuries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622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495B-49E7-CE4C-A19A-0B710862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Summary </a:t>
            </a:r>
            <a:endParaRPr lang="x-none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68A25-7C1B-C045-ACEE-EAD7CC0C5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 dirty="0" err="1"/>
              <a:t>Diaphyseal</a:t>
            </a:r>
            <a:r>
              <a:rPr lang="en-US" dirty="0"/>
              <a:t> </a:t>
            </a:r>
            <a:r>
              <a:rPr lang="en-US" dirty="0" err="1"/>
              <a:t>tibial</a:t>
            </a:r>
            <a:r>
              <a:rPr lang="en-US" dirty="0"/>
              <a:t> fractures are the most common long bone fracture.</a:t>
            </a:r>
          </a:p>
          <a:p>
            <a:pPr fontAlgn="base"/>
            <a:r>
              <a:rPr lang="en-US" dirty="0"/>
              <a:t>Diagnosis is confirmed by plain radiographs of the tibia and adjacent joints.</a:t>
            </a:r>
          </a:p>
          <a:p>
            <a:pPr fontAlgn="base"/>
            <a:r>
              <a:rPr lang="en-US" dirty="0"/>
              <a:t>Treatment is generally operative with intramedullary nailing. In rare cases, external fixation or ORIF is more appropriate depending on the location and orientation of the fracture</a:t>
            </a:r>
          </a:p>
          <a:p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2874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Ankle fractures</a:t>
            </a:r>
            <a:endParaRPr lang="ar-E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3860800" cy="4525963"/>
          </a:xfrm>
        </p:spPr>
        <p:txBody>
          <a:bodyPr>
            <a:noAutofit/>
          </a:bodyPr>
          <a:lstStyle/>
          <a:p>
            <a:pPr fontAlgn="base"/>
            <a:r>
              <a:rPr lang="en-US" sz="2600"/>
              <a:t>Isolated  </a:t>
            </a:r>
            <a:r>
              <a:rPr lang="en-US" sz="2600" dirty="0"/>
              <a:t>medial malleolus fracture</a:t>
            </a:r>
          </a:p>
          <a:p>
            <a:pPr fontAlgn="base"/>
            <a:r>
              <a:rPr lang="en-US" sz="2600"/>
              <a:t>Isolated  </a:t>
            </a:r>
            <a:r>
              <a:rPr lang="en-US" sz="2600" dirty="0"/>
              <a:t>lateral </a:t>
            </a:r>
            <a:r>
              <a:rPr lang="en-US" sz="2600"/>
              <a:t>malleolus fracture</a:t>
            </a:r>
          </a:p>
          <a:p>
            <a:pPr fontAlgn="base"/>
            <a:r>
              <a:rPr lang="en-US" sz="2600"/>
              <a:t>Bimalleolar potts fracture</a:t>
            </a:r>
          </a:p>
          <a:p>
            <a:pPr fontAlgn="base"/>
            <a:r>
              <a:rPr lang="en-US" sz="2600"/>
              <a:t>Posterior  </a:t>
            </a:r>
            <a:r>
              <a:rPr lang="en-US" sz="2600" dirty="0"/>
              <a:t>malleolus fractures</a:t>
            </a:r>
          </a:p>
          <a:p>
            <a:r>
              <a:rPr lang="en-US" sz="2600"/>
              <a:t>Associated  </a:t>
            </a:r>
            <a:r>
              <a:rPr lang="en-US" sz="2600" b="1" dirty="0" err="1"/>
              <a:t>syndesmotic</a:t>
            </a:r>
            <a:r>
              <a:rPr lang="en-US" sz="2600" dirty="0"/>
              <a:t> injuries</a:t>
            </a:r>
            <a:endParaRPr lang="ar-EG" sz="2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7E6DE25-5762-1746-9245-2EE524195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55" y="1241278"/>
            <a:ext cx="5737651" cy="35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5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AACDC-5A18-5E4D-A9F4-514D76C3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1C93F-5A32-E34A-A019-463E8E1D7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mechanism</a:t>
            </a:r>
          </a:p>
          <a:p>
            <a:pPr fontAlgn="base"/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elderly</a:t>
            </a:r>
          </a:p>
          <a:p>
            <a:pPr fontAlgn="base"/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low energy falls in osteoporotic patients</a:t>
            </a:r>
          </a:p>
          <a:p>
            <a:pPr fontAlgn="base"/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young</a:t>
            </a:r>
          </a:p>
          <a:p>
            <a:pPr fontAlgn="base"/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high energy trauma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849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 err="1"/>
              <a:t>tibiofibular</a:t>
            </a:r>
            <a:r>
              <a:rPr lang="en-US" dirty="0"/>
              <a:t> </a:t>
            </a:r>
            <a:r>
              <a:rPr lang="en-US" dirty="0" err="1"/>
              <a:t>syndesmosis</a:t>
            </a:r>
            <a:endParaRPr lang="en-US" dirty="0"/>
          </a:p>
          <a:p>
            <a:pPr marL="0" indent="0" fontAlgn="base">
              <a:buNone/>
            </a:pPr>
            <a:r>
              <a:rPr lang="en-US" dirty="0"/>
              <a:t>fibula rests in distal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incisura</a:t>
            </a:r>
            <a:r>
              <a:rPr lang="en-US" dirty="0"/>
              <a:t> and is stabilized by </a:t>
            </a:r>
            <a:r>
              <a:rPr lang="en-US" dirty="0" err="1"/>
              <a:t>syndesmotic</a:t>
            </a:r>
            <a:r>
              <a:rPr lang="en-US" dirty="0"/>
              <a:t> ligaments</a:t>
            </a:r>
          </a:p>
          <a:p>
            <a:pPr fontAlgn="base"/>
            <a:r>
              <a:rPr lang="en-US" dirty="0" err="1"/>
              <a:t>syndesmotic</a:t>
            </a:r>
            <a:r>
              <a:rPr lang="en-US" dirty="0"/>
              <a:t> stability can be affected by distal fibular fractures</a:t>
            </a:r>
          </a:p>
          <a:p>
            <a:pPr fontAlgn="base"/>
            <a:r>
              <a:rPr lang="en-US" b="1" dirty="0" err="1"/>
              <a:t>Syndesmotic</a:t>
            </a:r>
            <a:r>
              <a:rPr lang="en-US" b="1" dirty="0"/>
              <a:t> injury results in increase </a:t>
            </a:r>
            <a:r>
              <a:rPr lang="en-US" b="1" dirty="0" err="1"/>
              <a:t>tibiofibular</a:t>
            </a:r>
            <a:r>
              <a:rPr lang="en-US" b="1" dirty="0"/>
              <a:t> space</a:t>
            </a:r>
          </a:p>
          <a:p>
            <a:pPr marL="0" indent="0">
              <a:buNone/>
            </a:pPr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316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6" name="Picture 2" descr="https://upload.orthobullets.com/topic/1047/images/syndesmosis_mov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30545"/>
            <a:ext cx="36671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orthobullets.com/question/211297/images/1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8" y="1130545"/>
            <a:ext cx="3096957" cy="468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397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ACC0E5F-CBF2-9A4B-BF15-481B6B82D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4" y="1775630"/>
            <a:ext cx="4838675" cy="3306739"/>
          </a:xfrm>
        </p:spPr>
      </p:pic>
      <p:pic>
        <p:nvPicPr>
          <p:cNvPr id="2050" name="Picture 2" descr="https://upload.orthobullets.com/question/4772/images/external_ro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99" y="580596"/>
            <a:ext cx="3581400" cy="52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494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FC054-C4C4-1E43-A1D6-193C5A5C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530606B-57BD-BD46-8AA5-4AF579540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400"/>
            <a:ext cx="3657824" cy="5942074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2244733-5AD4-2045-B7B7-E36839D12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99" y="457200"/>
            <a:ext cx="3371024" cy="594594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3136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5567E-37AE-2E42-A74D-048B45F3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F252B-B3EA-6B42-AEA5-EFAFBE554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653A7B3-1CD6-044E-9DBD-182E54977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33400"/>
            <a:ext cx="6062082" cy="542756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1396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A4F5-26F8-1545-AA30-B8D45E5A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B3FD3EA-7B1D-654B-B66E-A7C9B3BC1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82" y="1600200"/>
            <a:ext cx="2355320" cy="45249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B76D498-22EA-FB46-A52B-93CB14DCF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24646"/>
            <a:ext cx="2355320" cy="440047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748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4357A8E-6A87-0045-84DE-132F87337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631370" cy="49634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128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3C96-6E23-E84A-9D73-932EBBD8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6BBDAE5-0F01-964E-ADA3-BE41B1B2C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35868"/>
            <a:ext cx="3185213" cy="444219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7145CA0-53E0-4F4F-A26D-803E9CFA2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0"/>
          <a:stretch/>
        </p:blipFill>
        <p:spPr>
          <a:xfrm>
            <a:off x="5257800" y="525349"/>
            <a:ext cx="3223187" cy="58632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218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923FC-7B24-204D-A8CD-A5AAB6EA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8581F0-AFA2-804B-A172-AED5613DB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0"/>
          <a:stretch/>
        </p:blipFill>
        <p:spPr>
          <a:xfrm>
            <a:off x="4132011" y="1096108"/>
            <a:ext cx="4994404" cy="4466492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EF7DD9B-E54C-D24F-A7C6-0E028DB23B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1" b="6721"/>
          <a:stretch/>
        </p:blipFill>
        <p:spPr>
          <a:xfrm>
            <a:off x="152400" y="762000"/>
            <a:ext cx="4035553" cy="4800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24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Summary</a:t>
            </a:r>
            <a:endParaRPr lang="ar-E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533426"/>
            <a:ext cx="8229600" cy="4525963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dirty="0"/>
              <a:t>Ankle fractures are very common injuries to the ankle which generally occur due to a twisting mechanism.</a:t>
            </a:r>
          </a:p>
          <a:p>
            <a:pPr fontAlgn="base"/>
            <a:r>
              <a:rPr lang="en-US" dirty="0"/>
              <a:t>Diagnosis is made with orthogonal radiographs of the ankle.</a:t>
            </a:r>
          </a:p>
          <a:p>
            <a:pPr fontAlgn="base"/>
            <a:r>
              <a:rPr lang="en-US" dirty="0"/>
              <a:t>Treatment can be </a:t>
            </a:r>
            <a:r>
              <a:rPr lang="en-US" dirty="0" err="1"/>
              <a:t>nonoperative</a:t>
            </a:r>
            <a:r>
              <a:rPr lang="en-US" dirty="0"/>
              <a:t> or operative depending on fracture displacement, ankle stability, </a:t>
            </a:r>
            <a:r>
              <a:rPr lang="en-US" dirty="0" err="1"/>
              <a:t>syndesmosis</a:t>
            </a:r>
            <a:r>
              <a:rPr lang="en-US" dirty="0"/>
              <a:t> injury, and patient activity demands. </a:t>
            </a:r>
          </a:p>
          <a:p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440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C70E-DAA4-374B-AEB4-71555EF57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7C251-5D56-DE4D-8624-D476C9E12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Physical Exam</a:t>
            </a:r>
          </a:p>
          <a:p>
            <a:pPr marL="0" indent="0" fontAlgn="base">
              <a:buNone/>
            </a:pP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painful, shortened, </a:t>
            </a:r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externally rotated 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lower extremity</a:t>
            </a:r>
          </a:p>
          <a:p>
            <a:pPr marL="0" indent="0" fontAlgn="base">
              <a:buNone/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Inability to </a:t>
            </a:r>
            <a:r>
              <a:rPr lang="en-US" dirty="0" err="1">
                <a:solidFill>
                  <a:srgbClr val="232323"/>
                </a:solidFill>
                <a:latin typeface="Arial" panose="020B0604020202020204" pitchFamily="34" charset="0"/>
              </a:rPr>
              <a:t>wt</a:t>
            </a: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 bear</a:t>
            </a:r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0D6627B-18FE-8249-AA11-FAABAC825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00" y="2771636"/>
            <a:ext cx="5090499" cy="38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60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98CBA-D5AE-404E-9192-BB7C4B61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Ankle sprain 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EF758-7C10-6340-B1EE-856539667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Ankle Sprains are very common twisting injuries to the ankle that are the most common reason for missed athletic participation.</a:t>
            </a:r>
          </a:p>
          <a:p>
            <a:pPr fontAlgn="base"/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Diagnosis can be made </a:t>
            </a:r>
            <a:r>
              <a:rPr lang="en-US" b="1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clinically</a:t>
            </a:r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with swelling and ecchymosis of the ankle and pain with range of motion and focal tenderness and swelling over-involved ligament(s)</a:t>
            </a:r>
          </a:p>
          <a:p>
            <a:pPr fontAlgn="base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8110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314AD-671C-F341-82CD-D465516D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48F26-25AE-6D46-AB3B-8B7FBBAF8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Primary ligaments of ankle include</a:t>
            </a:r>
          </a:p>
          <a:p>
            <a:pPr marL="0" indent="0" fontAlgn="base">
              <a:buNone/>
            </a:pPr>
            <a:r>
              <a:rPr lang="en-US" b="1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medial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Deltoid ligament</a:t>
            </a:r>
          </a:p>
          <a:p>
            <a:pPr fontAlgn="base"/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Calcaneonavicular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ligament (Spring Ligament)</a:t>
            </a:r>
          </a:p>
          <a:p>
            <a:pPr marL="0" indent="0" fontAlgn="base">
              <a:buNone/>
            </a:pPr>
            <a:r>
              <a:rPr lang="en-US" b="1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lateral</a:t>
            </a:r>
          </a:p>
          <a:p>
            <a:pPr fontAlgn="base"/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Syndesmosis</a:t>
            </a:r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Anterior </a:t>
            </a:r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talofibular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ligament (ATFL)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Posterior </a:t>
            </a:r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talofibular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ligament (PTFL)</a:t>
            </a:r>
          </a:p>
          <a:p>
            <a:pPr fontAlgn="base"/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Calcaneal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fibular ligament (CFL)</a:t>
            </a:r>
          </a:p>
        </p:txBody>
      </p:sp>
    </p:spTree>
    <p:extLst>
      <p:ext uri="{BB962C8B-B14F-4D97-AF65-F5344CB8AC3E}">
        <p14:creationId xmlns:p14="http://schemas.microsoft.com/office/powerpoint/2010/main" val="542214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76924-0B89-C745-B252-437A4C71B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6C7B07-FE6D-CE4F-A7D8-28C4C686B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" y="762027"/>
            <a:ext cx="7504546" cy="5963758"/>
          </a:xfrm>
        </p:spPr>
      </p:pic>
    </p:spTree>
    <p:extLst>
      <p:ext uri="{BB962C8B-B14F-4D97-AF65-F5344CB8AC3E}">
        <p14:creationId xmlns:p14="http://schemas.microsoft.com/office/powerpoint/2010/main" val="41174091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D5667-DC91-8A4E-B310-FD98FF33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33E7F9-BA30-A648-B53E-51B7CFBBF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0366"/>
            <a:ext cx="8051444" cy="370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615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4B57-F133-B447-A662-F85DA7D7E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31F09-F77B-B04B-91CD-782BB470B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Radiographs</a:t>
            </a:r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are only indicated when ther is fracture suspecion.</a:t>
            </a:r>
          </a:p>
          <a:p>
            <a:pPr fontAlgn="base"/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consider </a:t>
            </a:r>
            <a:r>
              <a:rPr lang="en-US" b="1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MRI</a:t>
            </a:r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if pain persists for 6-8 weeks following sprain</a:t>
            </a:r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360267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CA70-9F0B-DE40-8CBB-56EDA94B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BEA5-DF0B-FF4C-B8A2-F371584F8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Treatment usually includes </a:t>
            </a:r>
            <a:r>
              <a:rPr lang="en-US" b="1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RICE</a:t>
            </a:r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a brief period of </a:t>
            </a:r>
            <a:r>
              <a:rPr lang="en-US" b="1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immobilization</a:t>
            </a:r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followed by early functional physical therapy. </a:t>
            </a:r>
          </a:p>
          <a:p>
            <a:pPr fontAlgn="base"/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Rarely, </a:t>
            </a:r>
            <a:r>
              <a:rPr lang="en-US" b="1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operative</a:t>
            </a:r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management is indicated in the setting of </a:t>
            </a:r>
            <a:r>
              <a:rPr lang="en-US" b="1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syndesmosis</a:t>
            </a:r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injury with tibiofibular diastasis or chronic ankle instability with </a:t>
            </a:r>
            <a:r>
              <a:rPr lang="en-US" b="1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recurrent</a:t>
            </a:r>
            <a:r>
              <a:rPr lang="en-US" b="0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sprains. </a:t>
            </a:r>
          </a:p>
        </p:txBody>
      </p:sp>
    </p:spTree>
    <p:extLst>
      <p:ext uri="{BB962C8B-B14F-4D97-AF65-F5344CB8AC3E}">
        <p14:creationId xmlns:p14="http://schemas.microsoft.com/office/powerpoint/2010/main" val="344579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D760-A850-8847-B3CF-CA432170C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9EBD7-09DE-7749-A79E-1FA8C6DD4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r>
              <a:rPr lang="en-US" dirty="0"/>
              <a:t>X RAY    AP LAT</a:t>
            </a:r>
          </a:p>
          <a:p>
            <a:r>
              <a:rPr lang="en-US" dirty="0"/>
              <a:t>CT</a:t>
            </a:r>
            <a:endParaRPr lang="x-non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976C138-0EE1-BA4A-AA52-435CF042E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0"/>
            <a:ext cx="3040610" cy="247509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829564A-62E7-3147-A9B2-614EA6B2F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65440"/>
            <a:ext cx="3683924" cy="406656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6C015F1-DBB0-094D-ABBB-6A7509C50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76281"/>
            <a:ext cx="3116810" cy="297376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11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A6E53-0D50-6A4B-9758-32B44D344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55AB1-0401-C541-8440-BB517C97F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b="1" i="0" u="none" strike="noStrike" dirty="0" err="1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nonweightbearing</a:t>
            </a:r>
            <a:r>
              <a:rPr lang="en-US" b="1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nonambulatory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patients and for patients at high risk for </a:t>
            </a:r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perioperative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mortality</a:t>
            </a:r>
          </a:p>
          <a:p>
            <a:pPr fontAlgn="base"/>
            <a:endParaRPr lang="en-US" b="1" i="0" u="none" strike="noStrike" dirty="0">
              <a:solidFill>
                <a:srgbClr val="5372A6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b="1" dirty="0">
                <a:solidFill>
                  <a:srgbClr val="5372A6"/>
                </a:solidFill>
                <a:latin typeface="Arial" panose="020B0604020202020204" pitchFamily="34" charset="0"/>
              </a:rPr>
              <a:t>Sliding</a:t>
            </a:r>
            <a:r>
              <a:rPr lang="en-US" b="1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 OR dynamic hip screw</a:t>
            </a: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 for 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stable intertrochanteric fractures</a:t>
            </a:r>
          </a:p>
          <a:p>
            <a:pPr fontAlgn="base"/>
            <a:endParaRPr lang="en-US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b="1" i="0" u="none" strike="noStrike" dirty="0" err="1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Intramedullary</a:t>
            </a:r>
            <a:r>
              <a:rPr lang="en-US" b="1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 nail</a:t>
            </a:r>
          </a:p>
          <a:p>
            <a:pPr fontAlgn="base"/>
            <a:endParaRPr lang="en-US" b="1" dirty="0">
              <a:solidFill>
                <a:srgbClr val="5372A6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b="1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Arthroplasty </a:t>
            </a:r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852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1EE4-C116-D74B-B223-06A61322B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0F2FD-6E76-9442-863D-0981B8D7D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26" name="Picture 2" descr="Dynamic hip screw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2896"/>
            <a:ext cx="3577458" cy="471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ynamic hip screw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0"/>
          <a:stretch/>
        </p:blipFill>
        <p:spPr bwMode="auto">
          <a:xfrm>
            <a:off x="685800" y="1342896"/>
            <a:ext cx="3849615" cy="472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42901" y="1319074"/>
            <a:ext cx="72182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152401" y="5870048"/>
            <a:ext cx="1143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7341801" y="404674"/>
            <a:ext cx="1262470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856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738</Words>
  <Application>Microsoft Office PowerPoint</Application>
  <PresentationFormat>On-screen Show (4:3)</PresentationFormat>
  <Paragraphs>167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PowerPoint Presentation</vt:lpstr>
      <vt:lpstr>OBJECTIVES</vt:lpstr>
      <vt:lpstr>Intertrochanteric femur fractures</vt:lpstr>
      <vt:lpstr>PowerPoint Presentation</vt:lpstr>
      <vt:lpstr>PowerPoint Presentation</vt:lpstr>
      <vt:lpstr>PowerPoint Presentation</vt:lpstr>
      <vt:lpstr>PowerPoint Presentation</vt:lpstr>
      <vt:lpstr>Treatment</vt:lpstr>
      <vt:lpstr>PowerPoint Presentation</vt:lpstr>
      <vt:lpstr>PowerPoint Presentation</vt:lpstr>
      <vt:lpstr>PowerPoint Presentation</vt:lpstr>
      <vt:lpstr>Summary</vt:lpstr>
      <vt:lpstr>Fracture femur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</vt:lpstr>
      <vt:lpstr>Tibial platue fracture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Tibial shaft fractures</vt:lpstr>
      <vt:lpstr>associated conditions</vt:lpstr>
      <vt:lpstr>Muscles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tibial fractures</vt:lpstr>
      <vt:lpstr>Summary </vt:lpstr>
      <vt:lpstr>Ankle fractures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Ankle sprain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elkhedewy</dc:creator>
  <cp:lastModifiedBy>maghrabi mohammed</cp:lastModifiedBy>
  <cp:revision>29</cp:revision>
  <dcterms:created xsi:type="dcterms:W3CDTF">2006-08-16T00:00:00Z</dcterms:created>
  <dcterms:modified xsi:type="dcterms:W3CDTF">2021-10-19T16:48:28Z</dcterms:modified>
</cp:coreProperties>
</file>