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301" r:id="rId2"/>
    <p:sldId id="353" r:id="rId3"/>
    <p:sldId id="302" r:id="rId4"/>
    <p:sldId id="325" r:id="rId5"/>
    <p:sldId id="354" r:id="rId6"/>
    <p:sldId id="357" r:id="rId7"/>
    <p:sldId id="304" r:id="rId8"/>
    <p:sldId id="306" r:id="rId9"/>
    <p:sldId id="324" r:id="rId10"/>
    <p:sldId id="359" r:id="rId11"/>
    <p:sldId id="308" r:id="rId12"/>
    <p:sldId id="310" r:id="rId13"/>
    <p:sldId id="311" r:id="rId14"/>
    <p:sldId id="312" r:id="rId15"/>
    <p:sldId id="313" r:id="rId16"/>
    <p:sldId id="314" r:id="rId17"/>
    <p:sldId id="355" r:id="rId18"/>
    <p:sldId id="318" r:id="rId19"/>
    <p:sldId id="258" r:id="rId20"/>
    <p:sldId id="349" r:id="rId21"/>
    <p:sldId id="350" r:id="rId22"/>
    <p:sldId id="266" r:id="rId23"/>
    <p:sldId id="267" r:id="rId24"/>
    <p:sldId id="269" r:id="rId25"/>
    <p:sldId id="259" r:id="rId26"/>
    <p:sldId id="272" r:id="rId27"/>
    <p:sldId id="261" r:id="rId28"/>
    <p:sldId id="321" r:id="rId29"/>
    <p:sldId id="262" r:id="rId30"/>
    <p:sldId id="322" r:id="rId31"/>
    <p:sldId id="270" r:id="rId32"/>
    <p:sldId id="300" r:id="rId33"/>
    <p:sldId id="351" r:id="rId34"/>
    <p:sldId id="299" r:id="rId35"/>
    <p:sldId id="352" r:id="rId36"/>
    <p:sldId id="264" r:id="rId37"/>
    <p:sldId id="360" r:id="rId38"/>
    <p:sldId id="273" r:id="rId39"/>
    <p:sldId id="274" r:id="rId40"/>
    <p:sldId id="275" r:id="rId41"/>
    <p:sldId id="286" r:id="rId42"/>
    <p:sldId id="287" r:id="rId43"/>
    <p:sldId id="276" r:id="rId44"/>
    <p:sldId id="277" r:id="rId45"/>
    <p:sldId id="278" r:id="rId46"/>
    <p:sldId id="326" r:id="rId47"/>
    <p:sldId id="279" r:id="rId48"/>
    <p:sldId id="280" r:id="rId49"/>
    <p:sldId id="328" r:id="rId50"/>
    <p:sldId id="290" r:id="rId51"/>
    <p:sldId id="281" r:id="rId52"/>
    <p:sldId id="329" r:id="rId53"/>
    <p:sldId id="282" r:id="rId54"/>
    <p:sldId id="330" r:id="rId55"/>
    <p:sldId id="288" r:id="rId56"/>
    <p:sldId id="293" r:id="rId57"/>
    <p:sldId id="331" r:id="rId58"/>
    <p:sldId id="291" r:id="rId59"/>
    <p:sldId id="292" r:id="rId60"/>
    <p:sldId id="294" r:id="rId61"/>
    <p:sldId id="332" r:id="rId62"/>
    <p:sldId id="295" r:id="rId63"/>
    <p:sldId id="296" r:id="rId64"/>
    <p:sldId id="297" r:id="rId65"/>
    <p:sldId id="333" r:id="rId66"/>
    <p:sldId id="335" r:id="rId67"/>
    <p:sldId id="339" r:id="rId68"/>
    <p:sldId id="336" r:id="rId69"/>
    <p:sldId id="337" r:id="rId70"/>
    <p:sldId id="338" r:id="rId71"/>
    <p:sldId id="340" r:id="rId72"/>
    <p:sldId id="341" r:id="rId73"/>
    <p:sldId id="342" r:id="rId74"/>
    <p:sldId id="343" r:id="rId75"/>
    <p:sldId id="344" r:id="rId7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858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B4E29C8-36DF-42A3-B97E-7169F5256F2D}" type="datetimeFigureOut">
              <a:rPr lang="ar-EG" smtClean="0"/>
              <a:t>7‏/3‏/1443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295A235-568C-4000-A81A-ED4C92C06285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9379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E8640-6E5B-4B1A-90DA-83F4CC7611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1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E8640-6E5B-4B1A-90DA-83F4CC7611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1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E8640-6E5B-4B1A-90DA-83F4CC7611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1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E8640-6E5B-4B1A-90DA-83F4CC7611B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1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E8640-6E5B-4B1A-90DA-83F4CC7611B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1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E8640-6E5B-4B1A-90DA-83F4CC7611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E8640-6E5B-4B1A-90DA-83F4CC7611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1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E8640-6E5B-4B1A-90DA-83F4CC7611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1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E8640-6E5B-4B1A-90DA-83F4CC7611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1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E8640-6E5B-4B1A-90DA-83F4CC7611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1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E8640-6E5B-4B1A-90DA-83F4CC7611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1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E8640-6E5B-4B1A-90DA-83F4CC7611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1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E8640-6E5B-4B1A-90DA-83F4CC7611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0CED-9DAC-5745-9EE5-D934BA821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39A5EF-09D4-244C-B884-6214CAE27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0CEA2-4DA1-B046-A579-BD93B0E28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8093-26D9-8346-836D-521EC5632111}" type="datetimeFigureOut">
              <a:rPr lang="x-none" smtClean="0"/>
              <a:t>13/10/2021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346AE-3119-3440-8027-DBE47869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02A-2C53-F94D-8329-185E3B28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0CB-752D-9042-8089-EDB9349304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5876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7B8F7-7982-6C4A-B1FA-98812D032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8E1B4-25F4-5940-B939-32C834B57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33CBA-BE1C-0148-95FC-860FFA119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8093-26D9-8346-836D-521EC5632111}" type="datetimeFigureOut">
              <a:rPr lang="x-none" smtClean="0"/>
              <a:t>13/10/2021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7B282-CA0F-6C42-8691-5D5B950B0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FD949-5127-F644-950A-EFF32C9EE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0CB-752D-9042-8089-EDB9349304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945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E6665D-820D-DF47-A9ED-58203DED28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6BD20-4705-3142-9B7C-87D888109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CA1DC-13FB-F144-86CB-7AA59671E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8093-26D9-8346-836D-521EC5632111}" type="datetimeFigureOut">
              <a:rPr lang="x-none" smtClean="0"/>
              <a:t>13/10/2021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1BD5E-2E5F-A54D-ADF3-B5BE52BD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78D26-3178-274D-A3DE-FF1B35AF5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0CB-752D-9042-8089-EDB9349304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15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5ED3E-9A20-F341-880D-E9CAA7ECC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5169B-F0E0-6543-8DF3-C92FECD2A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005E9-B780-174B-B612-C90395343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8093-26D9-8346-836D-521EC5632111}" type="datetimeFigureOut">
              <a:rPr lang="x-none" smtClean="0"/>
              <a:t>13/10/2021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51BBA-F76F-3A44-9F32-81E4D6F2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CCCA6-1644-E549-B459-A22B93AF7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0CB-752D-9042-8089-EDB9349304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94955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05419-99AA-F64D-9F2E-817CA8D4B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A822C-DF2D-7541-BE72-56C35C012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A15B8-C07A-054C-8CB8-3E518C23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8093-26D9-8346-836D-521EC5632111}" type="datetimeFigureOut">
              <a:rPr lang="x-none" smtClean="0"/>
              <a:t>13/10/2021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3CAFB-E89D-A34E-9FD6-8040CA244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6FB0A-3F24-154D-839F-14B28A7A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0CB-752D-9042-8089-EDB9349304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4988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8A0CB-2A5D-8A49-A1B7-2CE89CBCC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5B601-29F3-3843-94BD-565C4E5AD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92094-E767-A54A-8E45-9A1327C30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E2052-2D45-F844-9C5C-CBB40ACE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8093-26D9-8346-836D-521EC5632111}" type="datetimeFigureOut">
              <a:rPr lang="x-none" smtClean="0"/>
              <a:t>13/10/2021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C7FDF-E14B-0741-B8EE-F6A0C921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85419-B660-C145-8924-89BB7873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0CB-752D-9042-8089-EDB9349304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022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595D2-6F4A-4E41-A6A2-DF09FD351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5E9F9-8C34-6744-8B31-C2419764F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F1472-69CA-E94E-91DC-345DFC0D3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22D2C8-840C-FB41-9944-F4D4DB361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68BD6D-1045-9F46-B5B8-B04C19CA07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208D50-4C96-BA46-8B2A-85105F16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8093-26D9-8346-836D-521EC5632111}" type="datetimeFigureOut">
              <a:rPr lang="x-none" smtClean="0"/>
              <a:t>13/10/2021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7595D9-D640-7E44-8C38-7B3D2033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922145-FE5A-A745-9818-E0DF011FC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0CB-752D-9042-8089-EDB9349304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155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A7058-6D0C-734D-A0EB-9C25A7E09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4130FC-C422-6240-BAF2-531213EE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8093-26D9-8346-836D-521EC5632111}" type="datetimeFigureOut">
              <a:rPr lang="x-none" smtClean="0"/>
              <a:t>13/10/2021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1BF42-9D3B-6949-B3BB-3234CE4A8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08E59-B267-F542-B8AF-6BDE84DC9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0CB-752D-9042-8089-EDB9349304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583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1C17A-AF92-2948-B4E2-A97D1F80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8093-26D9-8346-836D-521EC5632111}" type="datetimeFigureOut">
              <a:rPr lang="x-none" smtClean="0"/>
              <a:t>13/10/2021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FB314-6D21-834A-A5AA-4CCF2110B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481DF-FF5A-714F-A81D-4485A328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0CB-752D-9042-8089-EDB9349304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4569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D5356-CD34-B84E-9AB3-056AF044E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080C2-CC4F-2A48-B628-FF934E512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7C452-599E-C440-8095-1C43EF70A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17B1E-05DE-6943-8237-E678B7418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8093-26D9-8346-836D-521EC5632111}" type="datetimeFigureOut">
              <a:rPr lang="x-none" smtClean="0"/>
              <a:t>13/10/2021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8ADDE-8ABA-5D42-9797-FC4B47D0E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FCC64-B063-964C-98E8-F4F5B6EE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0CB-752D-9042-8089-EDB9349304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85829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5DE26-72E8-194F-B06A-8974782A9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6D5933-B166-7846-9296-40CE7325D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E4A75-7ECF-FA42-9220-4B3E70040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7FFBE-9367-0440-A02F-1B1CA69A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98093-26D9-8346-836D-521EC5632111}" type="datetimeFigureOut">
              <a:rPr lang="x-none" smtClean="0"/>
              <a:t>13/10/2021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3D700-6F70-5E40-A3E9-60B4E7297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EB9AA-412C-C446-8ED2-1636B126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F80CB-752D-9042-8089-EDB9349304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76257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E615EC-4B66-C740-A6B1-2DCADAA8A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FFADA-F4A6-204C-BD08-3443D0434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28CA8-72D9-A740-9D66-539FC5E25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98093-26D9-8346-836D-521EC5632111}" type="datetimeFigureOut">
              <a:rPr lang="x-none" smtClean="0"/>
              <a:t>13/10/2021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A3B28-E407-7041-A25D-ABA52B295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C847B-B146-6A48-B13B-D7A80CA44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F80CB-752D-9042-8089-EDB9349304D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091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thobullets.com/trauma/1016/humeral-shaft-fractures#926" TargetMode="External"/><Relationship Id="rId2" Type="http://schemas.openxmlformats.org/officeDocument/2006/relationships/hyperlink" Target="https://www.orthobullets.com/evidence/107619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91127" y="4191001"/>
            <a:ext cx="1066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by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Maghrabi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AbdelAal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shams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Lecturer of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orthopaedic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surgery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4327" y="2743200"/>
            <a:ext cx="104648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</a:rPr>
              <a:t> UPPER LIMB TRAUMA</a:t>
            </a:r>
          </a:p>
          <a:p>
            <a:pPr algn="ctr"/>
            <a:endParaRPr lang="en-US" sz="24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9963" y="2438400"/>
            <a:ext cx="1192414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10486" b="83816"/>
          <a:stretch/>
        </p:blipFill>
        <p:spPr bwMode="auto">
          <a:xfrm>
            <a:off x="-300841" y="-4619501"/>
            <a:ext cx="12619512" cy="239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10486" b="83816"/>
          <a:stretch/>
        </p:blipFill>
        <p:spPr bwMode="auto">
          <a:xfrm>
            <a:off x="787320" y="131290"/>
            <a:ext cx="10849429" cy="206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722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6160358"/>
            <a:ext cx="995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1200" y="128115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base">
              <a:buFont typeface="Arial" pitchFamily="34" charset="0"/>
              <a:buChar char="•"/>
            </a:pPr>
            <a:r>
              <a:rPr lang="en-US" sz="2400" b="1" dirty="0"/>
              <a:t>neurovascular injury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6250" y="1280916"/>
            <a:ext cx="612402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sz="3200" b="1" dirty="0"/>
          </a:p>
          <a:p>
            <a:r>
              <a:rPr lang="en-US" b="1" i="1" dirty="0"/>
              <a:t>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 descr="Anterior approach to the clavic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41" y="1281152"/>
            <a:ext cx="6233351" cy="461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985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6160358"/>
            <a:ext cx="995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1200" y="128115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05959" y="1328477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ar-EG" dirty="0"/>
          </a:p>
          <a:p>
            <a:r>
              <a:rPr lang="en-US" sz="3200" b="1" dirty="0">
                <a:solidFill>
                  <a:schemeClr val="tx2"/>
                </a:solidFill>
              </a:rPr>
              <a:t>Allman Classification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2354317"/>
            <a:ext cx="40894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331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6160358"/>
            <a:ext cx="995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1"/>
            <a:ext cx="32512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3657600"/>
            <a:ext cx="635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893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7829" y="3089626"/>
            <a:ext cx="9624291" cy="879762"/>
          </a:xfrm>
        </p:spPr>
        <p:txBody>
          <a:bodyPr>
            <a:normAutofit fontScale="90000"/>
          </a:bodyPr>
          <a:lstStyle/>
          <a:p>
            <a:endParaRPr lang="en-US" sz="6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6160358"/>
            <a:ext cx="995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1312684"/>
            <a:ext cx="358140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046562"/>
            <a:ext cx="63500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2" y="2057400"/>
            <a:ext cx="51054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278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7829" y="3089626"/>
            <a:ext cx="9624291" cy="879762"/>
          </a:xfrm>
        </p:spPr>
        <p:txBody>
          <a:bodyPr>
            <a:normAutofit fontScale="90000"/>
          </a:bodyPr>
          <a:lstStyle/>
          <a:p>
            <a:endParaRPr lang="en-US" sz="6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6160358"/>
            <a:ext cx="995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968266"/>
            <a:ext cx="4368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68" y="3833951"/>
            <a:ext cx="73406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702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6160358"/>
            <a:ext cx="995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65201" y="1524000"/>
            <a:ext cx="103123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chemeClr val="tx2"/>
                </a:solidFill>
              </a:rPr>
              <a:t>Treatment </a:t>
            </a:r>
            <a:endParaRPr lang="en-US" sz="3600" dirty="0">
              <a:solidFill>
                <a:schemeClr val="tx2"/>
              </a:solidFill>
            </a:endParaRPr>
          </a:p>
          <a:p>
            <a:pPr fontAlgn="base"/>
            <a:r>
              <a:rPr lang="en-US" dirty="0"/>
              <a:t> </a:t>
            </a:r>
            <a:r>
              <a:rPr lang="en-US" b="1" dirty="0"/>
              <a:t>sling immobilization with gentle ROM exercises at 2-4 weeks and strengthening at 6-10 weeks</a:t>
            </a:r>
            <a:endParaRPr lang="en-US" dirty="0"/>
          </a:p>
          <a:p>
            <a:pPr fontAlgn="base"/>
            <a:r>
              <a:rPr lang="en-US" dirty="0"/>
              <a:t>indications</a:t>
            </a:r>
          </a:p>
          <a:p>
            <a:pPr fontAlgn="base"/>
            <a:r>
              <a:rPr lang="en-US" dirty="0"/>
              <a:t>&lt; 2cm shortening and displacement  </a:t>
            </a:r>
          </a:p>
          <a:p>
            <a:pPr fontAlgn="base"/>
            <a:r>
              <a:rPr lang="en-US" dirty="0"/>
              <a:t>no neurovascular injury</a:t>
            </a:r>
          </a:p>
          <a:p>
            <a:endParaRPr lang="ar-EG" dirty="0"/>
          </a:p>
          <a:p>
            <a:r>
              <a:rPr lang="en-US" b="1" dirty="0"/>
              <a:t> </a:t>
            </a:r>
            <a:endParaRPr lang="en-US" dirty="0"/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098" name="Picture 2" descr="C:\Users\elkhedewy\Desktop\مغربي\IMG-20201222-WA0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62200"/>
            <a:ext cx="5819755" cy="363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lkhedewy\Desktop\مغربي\IMG-20201222-WA00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01649"/>
            <a:ext cx="5270500" cy="31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742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6160358"/>
            <a:ext cx="995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42581" y="1281152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/>
              <a:t>Operative </a:t>
            </a:r>
          </a:p>
          <a:p>
            <a:pPr fontAlgn="base"/>
            <a:r>
              <a:rPr lang="en-US" dirty="0"/>
              <a:t> </a:t>
            </a:r>
            <a:r>
              <a:rPr lang="en-US" b="1" dirty="0"/>
              <a:t>open reduction internal fixation:</a:t>
            </a:r>
            <a:r>
              <a:rPr lang="en-US" dirty="0"/>
              <a:t>  </a:t>
            </a:r>
          </a:p>
          <a:p>
            <a:pPr fontAlgn="base"/>
            <a:r>
              <a:rPr lang="en-US" dirty="0"/>
              <a:t>open fractures</a:t>
            </a:r>
          </a:p>
          <a:p>
            <a:pPr fontAlgn="base"/>
            <a:r>
              <a:rPr lang="en-US" dirty="0"/>
              <a:t>displaced fracture with skin tenting  </a:t>
            </a:r>
          </a:p>
          <a:p>
            <a:pPr fontAlgn="base"/>
            <a:r>
              <a:rPr lang="en-US" dirty="0" err="1"/>
              <a:t>subclavian</a:t>
            </a:r>
            <a:r>
              <a:rPr lang="en-US" dirty="0"/>
              <a:t> artery or vein injury</a:t>
            </a:r>
          </a:p>
          <a:p>
            <a:pPr fontAlgn="base"/>
            <a:r>
              <a:rPr lang="en-US" dirty="0"/>
              <a:t>floating shoulder (clavicle and scapular neck fracture)</a:t>
            </a:r>
          </a:p>
          <a:p>
            <a:pPr fontAlgn="base"/>
            <a:r>
              <a:rPr lang="en-US" dirty="0"/>
              <a:t>symptomatic nonunion</a:t>
            </a:r>
          </a:p>
          <a:p>
            <a:pPr fontAlgn="base"/>
            <a:r>
              <a:rPr lang="en-US" dirty="0"/>
              <a:t>symptomatic </a:t>
            </a:r>
            <a:r>
              <a:rPr lang="en-US" dirty="0" err="1"/>
              <a:t>malunion</a:t>
            </a:r>
            <a:endParaRPr lang="en-US" dirty="0"/>
          </a:p>
          <a:p>
            <a:endParaRPr lang="en-US" dirty="0"/>
          </a:p>
        </p:txBody>
      </p:sp>
      <p:pic>
        <p:nvPicPr>
          <p:cNvPr id="5122" name="Picture 2" descr="C:\Users\elkhedewy\Desktop\مغربي\IMG-20201222-WA00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1" y="3005641"/>
            <a:ext cx="9878291" cy="259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273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050" name="Picture 2" descr="Clavicle Plating System | Acu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" y="334698"/>
            <a:ext cx="10515600" cy="59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7176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2522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016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7829" y="3089626"/>
            <a:ext cx="9624291" cy="879762"/>
          </a:xfrm>
        </p:spPr>
        <p:txBody>
          <a:bodyPr>
            <a:normAutofit fontScale="90000"/>
          </a:bodyPr>
          <a:lstStyle/>
          <a:p>
            <a:endParaRPr lang="en-US" sz="6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6160358"/>
            <a:ext cx="995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835597"/>
            <a:ext cx="7010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381729"/>
            <a:ext cx="5652315" cy="2955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63" y="3429000"/>
            <a:ext cx="42799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486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932A7-DC44-BA4A-8A3D-6A74A8546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SHOULDER DISLOCATION</a:t>
            </a:r>
            <a:endParaRPr lang="x-non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F31CB-7143-5A44-97F4-8C037DD5D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084" y="1281152"/>
            <a:ext cx="5257800" cy="4351338"/>
          </a:xfrm>
        </p:spPr>
        <p:txBody>
          <a:bodyPr>
            <a:normAutofit/>
          </a:bodyPr>
          <a:lstStyle/>
          <a:p>
            <a:pPr fontAlgn="base"/>
            <a:endParaRPr lang="en-US" dirty="0"/>
          </a:p>
          <a:p>
            <a:pPr fontAlgn="base"/>
            <a:r>
              <a:rPr lang="en-US" dirty="0"/>
              <a:t>Static (bony anatomy, capsule, labrum, </a:t>
            </a:r>
            <a:r>
              <a:rPr lang="en-US" dirty="0" err="1"/>
              <a:t>glenoid</a:t>
            </a:r>
            <a:r>
              <a:rPr lang="en-US" dirty="0"/>
              <a:t>) and  </a:t>
            </a:r>
            <a:r>
              <a:rPr lang="en-US" b="1" dirty="0"/>
              <a:t>Anterior band of IGHL </a:t>
            </a:r>
            <a:r>
              <a:rPr lang="en-US" dirty="0"/>
              <a:t>(provides static restraint with arm in 90° of abduction and external rotation</a:t>
            </a:r>
          </a:p>
          <a:p>
            <a:r>
              <a:rPr lang="en-US" dirty="0"/>
              <a:t>dynamic (rotator cuff, long head of biceps tendon)</a:t>
            </a:r>
            <a:endParaRPr lang="x-none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70BAA4D-319B-7D4D-8D8D-99E828BA8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905000"/>
            <a:ext cx="4929707" cy="403366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57201" y="13716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533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TEACH THE STUDENTS HOW TO:</a:t>
            </a:r>
          </a:p>
          <a:p>
            <a:r>
              <a:rPr lang="en-US" dirty="0"/>
              <a:t>IDETIFY BONY LANDMARKS AND MUSCLE ATTACHMENTS</a:t>
            </a:r>
          </a:p>
          <a:p>
            <a:r>
              <a:rPr lang="en-US" dirty="0"/>
              <a:t>DIAGNOSE BONE FRACTURES</a:t>
            </a:r>
          </a:p>
          <a:p>
            <a:r>
              <a:rPr lang="en-US" dirty="0"/>
              <a:t>MANAGE FRACTURES OF UPPER LIMB </a:t>
            </a:r>
          </a:p>
          <a:p>
            <a:r>
              <a:rPr lang="en-US" dirty="0"/>
              <a:t>DEAL WITH A CASE OF DISLOCATION </a:t>
            </a:r>
            <a:endParaRPr lang="ar-EG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835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33FA3-6664-3F44-B352-450B88083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6C1450D-63CC-6A4C-990B-66D293716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733800"/>
            <a:ext cx="5420570" cy="2581943"/>
          </a:xfrm>
        </p:spPr>
      </p:pic>
      <p:cxnSp>
        <p:nvCxnSpPr>
          <p:cNvPr id="5" name="Straight Connector 4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200" y="1981200"/>
            <a:ext cx="7086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 dirty="0"/>
              <a:t>Humeral head</a:t>
            </a:r>
          </a:p>
          <a:p>
            <a:pPr fontAlgn="base"/>
            <a:r>
              <a:rPr lang="en-US" sz="2000" dirty="0"/>
              <a:t>greater and lesser </a:t>
            </a:r>
            <a:r>
              <a:rPr lang="en-US" sz="2000" dirty="0" err="1"/>
              <a:t>tuberosities</a:t>
            </a:r>
            <a:r>
              <a:rPr lang="en-US" sz="2000" dirty="0"/>
              <a:t> are attachment sites for the rotator cuff</a:t>
            </a:r>
          </a:p>
          <a:p>
            <a:pPr fontAlgn="base"/>
            <a:r>
              <a:rPr lang="en-US" sz="2000" dirty="0"/>
              <a:t>spheroidal in shape</a:t>
            </a:r>
          </a:p>
          <a:p>
            <a:pPr fontAlgn="base"/>
            <a:r>
              <a:rPr lang="en-US" sz="2000" b="1" dirty="0" err="1"/>
              <a:t>Glenoid</a:t>
            </a:r>
            <a:endParaRPr lang="en-US" sz="2000" b="1" dirty="0"/>
          </a:p>
          <a:p>
            <a:pPr fontAlgn="base"/>
            <a:r>
              <a:rPr lang="en-US" sz="2000" dirty="0"/>
              <a:t>pear-shaped surface </a:t>
            </a:r>
          </a:p>
          <a:p>
            <a:pPr fontAlgn="base"/>
            <a:r>
              <a:rPr lang="en-US" sz="2000" b="1" dirty="0"/>
              <a:t>Coracoid</a:t>
            </a:r>
          </a:p>
          <a:p>
            <a:pPr fontAlgn="base"/>
            <a:r>
              <a:rPr lang="en-US" sz="2000" dirty="0" err="1"/>
              <a:t>coracobrachialis</a:t>
            </a:r>
            <a:r>
              <a:rPr lang="en-US" sz="2000" dirty="0"/>
              <a:t>, </a:t>
            </a:r>
            <a:r>
              <a:rPr lang="en-US" sz="2000" dirty="0" err="1"/>
              <a:t>pectoralis</a:t>
            </a:r>
            <a:r>
              <a:rPr lang="en-US" sz="2000" dirty="0"/>
              <a:t> minor, and short head of the biceps attach to the coracoid</a:t>
            </a:r>
          </a:p>
          <a:p>
            <a:pPr fontAlgn="base"/>
            <a:r>
              <a:rPr lang="en-US" sz="2000" b="1" dirty="0"/>
              <a:t>Acromion</a:t>
            </a:r>
          </a:p>
        </p:txBody>
      </p:sp>
    </p:spTree>
    <p:extLst>
      <p:ext uri="{BB962C8B-B14F-4D97-AF65-F5344CB8AC3E}">
        <p14:creationId xmlns:p14="http://schemas.microsoft.com/office/powerpoint/2010/main" val="3406149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Static restraints</a:t>
            </a:r>
          </a:p>
          <a:p>
            <a:pPr marL="0" indent="0" fontAlgn="base">
              <a:buNone/>
            </a:pPr>
            <a:r>
              <a:rPr lang="en-US" dirty="0" err="1"/>
              <a:t>glenohumeral</a:t>
            </a:r>
            <a:r>
              <a:rPr lang="en-US" dirty="0"/>
              <a:t> ligaments , </a:t>
            </a:r>
            <a:r>
              <a:rPr lang="en-US" dirty="0" err="1"/>
              <a:t>glenoid</a:t>
            </a:r>
            <a:r>
              <a:rPr lang="en-US" dirty="0"/>
              <a:t> labrum, articular congruity AND negative </a:t>
            </a:r>
            <a:r>
              <a:rPr lang="en-US" dirty="0" err="1"/>
              <a:t>intraarticular</a:t>
            </a:r>
            <a:r>
              <a:rPr lang="en-US" dirty="0"/>
              <a:t> pressure (if release head will </a:t>
            </a:r>
            <a:r>
              <a:rPr lang="en-US" dirty="0" err="1"/>
              <a:t>sublux</a:t>
            </a:r>
            <a:r>
              <a:rPr lang="en-US" dirty="0"/>
              <a:t> inferiorly)</a:t>
            </a:r>
          </a:p>
          <a:p>
            <a:pPr fontAlgn="base"/>
            <a:r>
              <a:rPr lang="en-US" b="1" dirty="0"/>
              <a:t>Dynamic restraints</a:t>
            </a:r>
          </a:p>
          <a:p>
            <a:pPr marL="0" indent="0" fontAlgn="base">
              <a:buNone/>
            </a:pPr>
            <a:r>
              <a:rPr lang="en-US" dirty="0"/>
              <a:t>rotator cuff muscles, biceps long head AND </a:t>
            </a:r>
            <a:r>
              <a:rPr lang="en-US" dirty="0" err="1"/>
              <a:t>periscapular</a:t>
            </a:r>
            <a:r>
              <a:rPr lang="en-US" dirty="0"/>
              <a:t> muscles</a:t>
            </a:r>
          </a:p>
          <a:p>
            <a:endParaRPr lang="ar-EG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1666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7176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2522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266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AADF1-865B-ED44-B65C-D92E7373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06E9A99-750E-D249-B7A3-136F1538F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04972"/>
            <a:ext cx="4741581" cy="3848240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BB87694-5BEC-2143-B08C-793BBABC4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219" y="2262372"/>
            <a:ext cx="4291196" cy="356304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251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50410-CD74-0F43-99B9-A3F883FF4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80C27AC-166E-F74D-8BB1-8EA32ED29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16305"/>
            <a:ext cx="5204346" cy="5782607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7B9CECE-A67C-4E43-9530-792E4043D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602011" cy="497888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830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627D7-AF3E-A248-8069-0BBA0481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74AB68F-8FBD-C648-8011-BEFEB8BAE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91" y="1600200"/>
            <a:ext cx="4935490" cy="435133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6A1D1F-D639-8846-AB6C-C008B893E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18" y="1447800"/>
            <a:ext cx="5150443" cy="394991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304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A1054-68F7-FD42-A882-FF8DCDBA9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404E3CD-B8BB-7A43-B94B-CCFA696A2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75" y="434719"/>
            <a:ext cx="8825249" cy="5988562"/>
          </a:xfrm>
        </p:spPr>
      </p:pic>
      <p:cxnSp>
        <p:nvCxnSpPr>
          <p:cNvPr id="5" name="Straight Connector 4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226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63DDC-C904-C049-8D6C-A80351674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213C92E-1165-D84E-ADE3-256E7ADFA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0" y="1806449"/>
            <a:ext cx="5257800" cy="4343400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68FB768-9BFC-3A45-8209-2FF0B7324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64737"/>
            <a:ext cx="6249338" cy="458511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989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F2AE5-3653-194F-9B37-6A3DFC54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48BBD-CA34-7842-AEEC-5472EF5E3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Types of dislocation</a:t>
            </a:r>
            <a:endParaRPr lang="x-none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05254F1-69C1-0D4B-9D07-013FC7B16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346" y="1529337"/>
            <a:ext cx="6141976" cy="409536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77FD712-6764-D447-9475-CF27EAC1B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3200"/>
            <a:ext cx="4901628" cy="36703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419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0" y="1289035"/>
            <a:ext cx="9624291" cy="879762"/>
          </a:xfrm>
        </p:spPr>
        <p:txBody>
          <a:bodyPr>
            <a:normAutofit fontScale="90000"/>
          </a:bodyPr>
          <a:lstStyle/>
          <a:p>
            <a:pPr algn="l"/>
            <a:r>
              <a:rPr lang="en-US" sz="6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6160358"/>
            <a:ext cx="995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elkhedewy\Desktop\مغربي\IMG-20201222-WA00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47837"/>
            <a:ext cx="803311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0102" y="2228671"/>
            <a:ext cx="38218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/>
              <a:t>anteriorly directed force on the arm when the shoulder is abducted and externally rotated</a:t>
            </a:r>
          </a:p>
        </p:txBody>
      </p:sp>
    </p:spTree>
    <p:extLst>
      <p:ext uri="{BB962C8B-B14F-4D97-AF65-F5344CB8AC3E}">
        <p14:creationId xmlns:p14="http://schemas.microsoft.com/office/powerpoint/2010/main" val="3350909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CDD2-11A4-694C-BC05-14A0F4D21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E6918-1FF9-6147-940E-42F2E1CA1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History of trauma</a:t>
            </a:r>
          </a:p>
          <a:p>
            <a:r>
              <a:rPr lang="en-US" dirty="0"/>
              <a:t>Empty </a:t>
            </a:r>
            <a:r>
              <a:rPr lang="en-US" dirty="0" err="1"/>
              <a:t>glenoid</a:t>
            </a:r>
            <a:endParaRPr lang="en-US" dirty="0"/>
          </a:p>
          <a:p>
            <a:r>
              <a:rPr lang="en-US" dirty="0"/>
              <a:t>Locked in IR?</a:t>
            </a:r>
          </a:p>
          <a:p>
            <a:r>
              <a:rPr lang="en-US" b="1" dirty="0"/>
              <a:t>Axillary nerve injury</a:t>
            </a:r>
          </a:p>
          <a:p>
            <a:r>
              <a:rPr lang="en-US" dirty="0"/>
              <a:t>apprehension sign</a:t>
            </a:r>
            <a:endParaRPr lang="x-none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397A753-521A-504B-AFA4-2F42656D4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71" y="1825625"/>
            <a:ext cx="7154229" cy="537056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57201" y="13716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47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6160358"/>
            <a:ext cx="995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1200" y="128115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783708" y="152401"/>
            <a:ext cx="45020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 Clavicle Fractures </a:t>
            </a:r>
            <a:endParaRPr lang="ar-EG" sz="4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1" y="1981200"/>
            <a:ext cx="8947016" cy="313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00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7464" y="2819400"/>
            <a:ext cx="9624291" cy="879762"/>
          </a:xfrm>
        </p:spPr>
        <p:txBody>
          <a:bodyPr>
            <a:normAutofit fontScale="90000"/>
          </a:bodyPr>
          <a:lstStyle/>
          <a:p>
            <a:br>
              <a:rPr lang="ar-EG" sz="6000" dirty="0"/>
            </a:br>
            <a:r>
              <a:rPr lang="en-US" sz="6000" dirty="0"/>
              <a:t>Radiographs </a:t>
            </a:r>
            <a:br>
              <a:rPr lang="en-US" sz="3600" dirty="0"/>
            </a:br>
            <a:r>
              <a:rPr lang="en-US" sz="3600" dirty="0"/>
              <a:t> true AP, scapular Y and axillary lateral view </a:t>
            </a:r>
            <a:br>
              <a:rPr lang="en-US" sz="3600" dirty="0"/>
            </a:br>
            <a:br>
              <a:rPr lang="en-US" sz="6000" dirty="0"/>
            </a:br>
            <a:br>
              <a:rPr lang="en-US" sz="6000" dirty="0"/>
            </a:br>
            <a:endParaRPr lang="en-US" sz="6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6160358"/>
            <a:ext cx="995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1" y="1447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10BB861-F2F7-4945-BAE0-2B47734D7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28" y="1746087"/>
            <a:ext cx="4638536" cy="5111913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33FE087B-CB3D-6A44-AD3E-E59F188820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3"/>
          <a:stretch/>
        </p:blipFill>
        <p:spPr>
          <a:xfrm>
            <a:off x="6604320" y="1694973"/>
            <a:ext cx="4722774" cy="498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86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BFAB-6575-2942-8636-0C6821417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9DD7824-D2B5-BD4B-908F-BB3B9AEF2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998" y="999543"/>
            <a:ext cx="3592202" cy="636661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D5C3E9D1-7ECB-D943-B85B-AB9A45AA5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14180"/>
            <a:ext cx="3234473" cy="573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78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15BA-70A8-3940-983A-FF02988C0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A5A8C2D-4756-6842-99B1-E40068EBE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3" y="1027906"/>
            <a:ext cx="5340350" cy="4979259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3E37055-1605-F24C-891A-2E3F60A53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40" y="365125"/>
            <a:ext cx="5115560" cy="636355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249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EA60-A08F-AC4C-9856-EA96D353A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Greater tuberosity fracture</a:t>
            </a:r>
            <a:endParaRPr lang="x-none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DF84438-CB7E-6C48-91D6-77D6DCF8F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69" y="1969468"/>
            <a:ext cx="8373540" cy="375085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57201" y="13716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688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F4BBD-C0FF-2548-BAE2-2A02A3083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D5536-6A8E-C44B-BDCC-726384A71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05400" cy="3965575"/>
          </a:xfrm>
        </p:spPr>
        <p:txBody>
          <a:bodyPr>
            <a:normAutofit fontScale="77500" lnSpcReduction="20000"/>
          </a:bodyPr>
          <a:lstStyle/>
          <a:p>
            <a:r>
              <a:rPr lang="en-US" sz="4600" b="1" dirty="0"/>
              <a:t>CT SCAN  AND MRI</a:t>
            </a:r>
          </a:p>
          <a:p>
            <a:r>
              <a:rPr lang="en-US" b="1" dirty="0" err="1"/>
              <a:t>Bankart</a:t>
            </a:r>
            <a:r>
              <a:rPr lang="en-US" dirty="0"/>
              <a:t> lesion is an avulsion of the anterior labrum and </a:t>
            </a:r>
            <a:r>
              <a:rPr lang="en-US" b="1" dirty="0"/>
              <a:t>anterior</a:t>
            </a:r>
            <a:r>
              <a:rPr lang="en-US" dirty="0"/>
              <a:t> band of the </a:t>
            </a:r>
            <a:r>
              <a:rPr lang="en-US" b="1" dirty="0"/>
              <a:t>IGHL</a:t>
            </a:r>
            <a:r>
              <a:rPr lang="en-US" dirty="0"/>
              <a:t> from the anterior inferior </a:t>
            </a:r>
            <a:r>
              <a:rPr lang="en-US" dirty="0" err="1"/>
              <a:t>glenoid</a:t>
            </a:r>
            <a:r>
              <a:rPr lang="en-US" dirty="0"/>
              <a:t>.</a:t>
            </a:r>
          </a:p>
          <a:p>
            <a:pPr marL="0" indent="0" fontAlgn="base">
              <a:buNone/>
            </a:pPr>
            <a:r>
              <a:rPr lang="en-US" dirty="0"/>
              <a:t>is present in 80-90% of patients with TUBS</a:t>
            </a:r>
          </a:p>
          <a:p>
            <a:pPr marL="0" indent="0" fontAlgn="base">
              <a:buNone/>
            </a:pPr>
            <a:r>
              <a:rPr lang="en-US" dirty="0"/>
              <a:t>Bony </a:t>
            </a:r>
            <a:r>
              <a:rPr lang="en-US" dirty="0" err="1"/>
              <a:t>Bankart</a:t>
            </a:r>
            <a:r>
              <a:rPr lang="en-US" dirty="0"/>
              <a:t> lesion is a fracture of the anterior inferior </a:t>
            </a:r>
            <a:r>
              <a:rPr lang="en-US" dirty="0" err="1"/>
              <a:t>glenoid</a:t>
            </a:r>
            <a:endParaRPr lang="en-US" dirty="0"/>
          </a:p>
          <a:p>
            <a:endParaRPr lang="en-US" dirty="0"/>
          </a:p>
          <a:p>
            <a:pPr fontAlgn="base"/>
            <a:r>
              <a:rPr lang="en-US" b="1" dirty="0"/>
              <a:t>Hill</a:t>
            </a:r>
            <a:r>
              <a:rPr lang="en-US" dirty="0"/>
              <a:t> </a:t>
            </a:r>
            <a:r>
              <a:rPr lang="en-US" b="1" dirty="0"/>
              <a:t>Sachs</a:t>
            </a:r>
            <a:r>
              <a:rPr lang="en-US" dirty="0"/>
              <a:t> defect  </a:t>
            </a:r>
          </a:p>
          <a:p>
            <a:pPr marL="0" indent="0" fontAlgn="base">
              <a:buNone/>
            </a:pPr>
            <a:r>
              <a:rPr lang="en-US" dirty="0"/>
              <a:t>is a </a:t>
            </a:r>
            <a:r>
              <a:rPr lang="en-US" dirty="0" err="1"/>
              <a:t>chondral</a:t>
            </a:r>
            <a:r>
              <a:rPr lang="en-US" dirty="0"/>
              <a:t> impaction injury in the </a:t>
            </a:r>
            <a:r>
              <a:rPr lang="en-US" dirty="0" err="1"/>
              <a:t>posterosuperior</a:t>
            </a:r>
            <a:r>
              <a:rPr lang="en-US" dirty="0"/>
              <a:t> humeral head secondary to contact with the </a:t>
            </a:r>
            <a:r>
              <a:rPr lang="en-US" dirty="0" err="1"/>
              <a:t>glenoid</a:t>
            </a:r>
            <a:r>
              <a:rPr lang="en-US" dirty="0"/>
              <a:t> rim</a:t>
            </a:r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D7068F7-D77C-C243-903A-BBD163192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05" y="-381000"/>
            <a:ext cx="4091356" cy="370528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9A22B98-AE50-A041-AA1A-5EBDC174E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324284"/>
            <a:ext cx="5654770" cy="349567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337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26" name="Picture 2" descr="https://upload.orthobullets.com/question/3442/images/bony_bankart_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33400"/>
            <a:ext cx="540067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57201" y="11666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7176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2522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71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DFF57-35D3-F343-BE7B-2AD189809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06472-90F3-8B45-94B6-A2CE29F07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74324" cy="4117975"/>
          </a:xfrm>
        </p:spPr>
        <p:txBody>
          <a:bodyPr>
            <a:normAutofit fontScale="77500" lnSpcReduction="20000"/>
          </a:bodyPr>
          <a:lstStyle/>
          <a:p>
            <a:endParaRPr lang="ar-SA" dirty="0"/>
          </a:p>
          <a:p>
            <a:r>
              <a:rPr lang="en-US" b="1" dirty="0"/>
              <a:t>acute reduction, immobilization</a:t>
            </a:r>
          </a:p>
          <a:p>
            <a:pPr fontAlgn="base"/>
            <a:r>
              <a:rPr lang="en-US" b="1" dirty="0"/>
              <a:t>risk factors for re-dislocation are</a:t>
            </a:r>
          </a:p>
          <a:p>
            <a:pPr marL="0" indent="0" fontAlgn="base">
              <a:buNone/>
            </a:pPr>
            <a:r>
              <a:rPr lang="en-US" dirty="0"/>
              <a:t>age &lt; 20 (highest risk)</a:t>
            </a:r>
          </a:p>
          <a:p>
            <a:pPr marL="0" indent="0" fontAlgn="base">
              <a:buNone/>
            </a:pPr>
            <a:r>
              <a:rPr lang="en-US" dirty="0"/>
              <a:t>male</a:t>
            </a:r>
          </a:p>
          <a:p>
            <a:pPr marL="0" indent="0" fontAlgn="base">
              <a:buNone/>
            </a:pPr>
            <a:r>
              <a:rPr lang="en-US" dirty="0"/>
              <a:t>contact sports</a:t>
            </a:r>
          </a:p>
          <a:p>
            <a:pPr marL="0" indent="0" fontAlgn="base">
              <a:buNone/>
            </a:pPr>
            <a:r>
              <a:rPr lang="en-US" dirty="0" err="1"/>
              <a:t>Hyperlaxity</a:t>
            </a:r>
            <a:endParaRPr lang="en-US" dirty="0"/>
          </a:p>
          <a:p>
            <a:pPr marL="0" indent="0" fontAlgn="base">
              <a:buNone/>
            </a:pPr>
            <a:r>
              <a:rPr lang="en-US" dirty="0" err="1"/>
              <a:t>glenoid</a:t>
            </a:r>
            <a:r>
              <a:rPr lang="en-US" dirty="0"/>
              <a:t> bone loss &gt;20-25%</a:t>
            </a:r>
          </a:p>
          <a:p>
            <a:endParaRPr lang="en-US" dirty="0"/>
          </a:p>
          <a:p>
            <a:r>
              <a:rPr lang="en-US" b="1" dirty="0" err="1"/>
              <a:t>Bankart</a:t>
            </a:r>
            <a:r>
              <a:rPr lang="en-US" b="1" dirty="0"/>
              <a:t> repair </a:t>
            </a:r>
            <a:endParaRPr lang="x-none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15122C1-5A63-C342-8188-E29B4615D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24" y="1494534"/>
            <a:ext cx="6689184" cy="468242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57201" y="1447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44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sz="7200" dirty="0"/>
              <a:t>SUMMARY</a:t>
            </a:r>
            <a:endParaRPr lang="ar-EG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1666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7176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2522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476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0B75-FF3F-8944-86CE-805D52429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Proximal Fracture </a:t>
            </a:r>
            <a:r>
              <a:rPr lang="en-US" b="1" dirty="0" err="1"/>
              <a:t>humerus</a:t>
            </a:r>
            <a:endParaRPr lang="x-none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0F48D-494D-F045-BA36-82494F463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638800" cy="4651375"/>
          </a:xfrm>
        </p:spPr>
        <p:txBody>
          <a:bodyPr/>
          <a:lstStyle/>
          <a:p>
            <a:pPr fontAlgn="base"/>
            <a:r>
              <a:rPr lang="en-US" dirty="0"/>
              <a:t>Proximal </a:t>
            </a:r>
            <a:r>
              <a:rPr lang="en-US" dirty="0" err="1"/>
              <a:t>humerus</a:t>
            </a:r>
            <a:r>
              <a:rPr lang="en-US" dirty="0"/>
              <a:t> fractures are common fractures often seen in older patients with osteoporotic bone following a fall on an outstretched arm.</a:t>
            </a:r>
          </a:p>
          <a:p>
            <a:pPr fontAlgn="base"/>
            <a:r>
              <a:rPr lang="en-US" dirty="0"/>
              <a:t>may occur at the surgical neck, anatomic neck, greater tuberosity, and lesser tuberosity</a:t>
            </a:r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x-none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6002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61511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6858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AF24ECE-AF66-B84C-B0D7-6AE790FEC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61" y="1916382"/>
            <a:ext cx="4876800" cy="423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88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C949A-C3FC-3446-820D-808FA3A9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1A02C42-718E-8448-A8F8-D8C9BE42E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743052"/>
            <a:ext cx="5205139" cy="6683300"/>
          </a:xfrm>
        </p:spPr>
      </p:pic>
      <p:cxnSp>
        <p:nvCxnSpPr>
          <p:cNvPr id="5" name="Straight Connector 4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198120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2400" b="1" dirty="0"/>
              <a:t>anatomic neck  </a:t>
            </a:r>
          </a:p>
          <a:p>
            <a:pPr fontAlgn="base"/>
            <a:r>
              <a:rPr lang="en-US" sz="2400" dirty="0"/>
              <a:t>represents the old epiphyseal plate</a:t>
            </a:r>
          </a:p>
          <a:p>
            <a:pPr fontAlgn="base"/>
            <a:r>
              <a:rPr lang="en-US" sz="2400" b="1" dirty="0"/>
              <a:t>surgical neck  </a:t>
            </a:r>
          </a:p>
          <a:p>
            <a:pPr fontAlgn="base"/>
            <a:r>
              <a:rPr lang="en-US" sz="2400" dirty="0"/>
              <a:t>represents the weakened area below head</a:t>
            </a:r>
          </a:p>
          <a:p>
            <a:pPr fontAlgn="base"/>
            <a:r>
              <a:rPr lang="en-US" sz="2400" dirty="0"/>
              <a:t>more often involved in fractures than anatomic neck</a:t>
            </a:r>
          </a:p>
          <a:p>
            <a:pPr fontAlgn="base"/>
            <a:r>
              <a:rPr lang="en-US" sz="2400" b="1" dirty="0"/>
              <a:t>average neck-shaft angle is 135 degrees</a:t>
            </a:r>
          </a:p>
        </p:txBody>
      </p:sp>
    </p:spTree>
    <p:extLst>
      <p:ext uri="{BB962C8B-B14F-4D97-AF65-F5344CB8AC3E}">
        <p14:creationId xmlns:p14="http://schemas.microsoft.com/office/powerpoint/2010/main" val="1669962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24600" cy="4351338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Most of all clavicle fractures will occur in the middle third segment</a:t>
            </a:r>
          </a:p>
          <a:p>
            <a:pPr fontAlgn="base"/>
            <a:r>
              <a:rPr lang="en-US" dirty="0"/>
              <a:t>the junction of the outer and middle thirds is the thinnest part of the bone and is the only area not protected by or reinforced with muscle and ligamentous attachments</a:t>
            </a:r>
          </a:p>
          <a:p>
            <a:pPr fontAlgn="base"/>
            <a:r>
              <a:rPr lang="en-US" dirty="0"/>
              <a:t>it is therefore prone to fracture, particularly with axial loading</a:t>
            </a:r>
          </a:p>
        </p:txBody>
      </p:sp>
      <p:pic>
        <p:nvPicPr>
          <p:cNvPr id="4" name="Picture 2" descr="Clavicle Fracture (Broken Collarbone) - OrthoInfo - AA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209800"/>
            <a:ext cx="3440042" cy="316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57201" y="11666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7176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2522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9311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AC625-B671-B145-8F3C-94C8AD14A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6B9FC7D-5BEF-1740-867A-0A6612519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5243551" cy="5486545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78C3ED0-FC52-C74C-8014-37EE1850D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81152"/>
            <a:ext cx="3568982" cy="500649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900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9E8E-4A4F-4848-A8B8-637067C39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dispalcement</a:t>
            </a:r>
            <a:endParaRPr lang="x-none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3716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2180" y="1844497"/>
            <a:ext cx="481214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buFont typeface="Arial" pitchFamily="34" charset="0"/>
              <a:buChar char="•"/>
            </a:pPr>
            <a:r>
              <a:rPr lang="en-US" sz="2800" b="1" dirty="0" err="1"/>
              <a:t>pectoralis</a:t>
            </a:r>
            <a:r>
              <a:rPr lang="en-US" sz="2800" b="1" dirty="0"/>
              <a:t> major </a:t>
            </a:r>
            <a:r>
              <a:rPr lang="en-US" sz="2800" dirty="0"/>
              <a:t>displaces shaft anteriorly and medially</a:t>
            </a:r>
          </a:p>
          <a:p>
            <a:pPr marL="457200" indent="-457200" fontAlgn="base">
              <a:buFont typeface="Arial" pitchFamily="34" charset="0"/>
              <a:buChar char="•"/>
            </a:pPr>
            <a:r>
              <a:rPr lang="en-US" sz="2800" dirty="0"/>
              <a:t>supraspinatus, </a:t>
            </a:r>
            <a:r>
              <a:rPr lang="en-US" sz="2800" dirty="0" err="1"/>
              <a:t>infraspinatus</a:t>
            </a:r>
            <a:r>
              <a:rPr lang="en-US" sz="2800" dirty="0"/>
              <a:t>, and </a:t>
            </a:r>
            <a:r>
              <a:rPr lang="en-US" sz="2800" dirty="0" err="1"/>
              <a:t>teres</a:t>
            </a:r>
            <a:r>
              <a:rPr lang="en-US" sz="2800" dirty="0"/>
              <a:t> minor externally rotate greater tuberosity</a:t>
            </a:r>
          </a:p>
          <a:p>
            <a:pPr marL="457200" indent="-457200" fontAlgn="base">
              <a:buFont typeface="Arial" pitchFamily="34" charset="0"/>
              <a:buChar char="•"/>
            </a:pPr>
            <a:r>
              <a:rPr lang="en-US" sz="2800" b="1" dirty="0" err="1"/>
              <a:t>subscapularis</a:t>
            </a:r>
            <a:r>
              <a:rPr lang="en-US" sz="2800" dirty="0"/>
              <a:t> </a:t>
            </a:r>
            <a:r>
              <a:rPr lang="en-US" sz="2800" dirty="0" err="1"/>
              <a:t>interally</a:t>
            </a:r>
            <a:r>
              <a:rPr lang="en-US" sz="2800" dirty="0"/>
              <a:t> rotates articular segment or lesser tuberosity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8404E3CD-B8BB-7A43-B94B-CCFA696A2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345" y="1281152"/>
            <a:ext cx="6876389" cy="466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044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AC011-B227-D849-A699-D15D2209B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DE063-1CEC-4549-B5BC-5C34AF09C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b="1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Symptoms</a:t>
            </a:r>
          </a:p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pain and swelling</a:t>
            </a:r>
          </a:p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decreased motion</a:t>
            </a:r>
          </a:p>
          <a:p>
            <a:pPr marL="0" indent="0" fontAlgn="base">
              <a:buNone/>
            </a:pPr>
            <a:r>
              <a:rPr lang="en-US" b="1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Physical exam</a:t>
            </a:r>
            <a:endParaRPr lang="en-US" b="0" i="0" u="none" strike="noStrike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extensive ecchymosis of </a:t>
            </a: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arm</a:t>
            </a:r>
            <a:endParaRPr lang="en-US" b="0" i="0" u="none" strike="noStrike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US" b="0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axillary nerve injury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 most common</a:t>
            </a:r>
          </a:p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determine function of deltoid muscle </a:t>
            </a:r>
          </a:p>
          <a:p>
            <a:pPr marL="0" indent="0" fontAlgn="base">
              <a:buNone/>
            </a:pP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and lateral shoulder sensation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46668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8FE77-A136-2646-84A6-8A96B39AF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46" y="1466684"/>
            <a:ext cx="5249954" cy="478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59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B7353-E2D4-6447-B889-ECBDA49CA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AF24ECE-AF66-B84C-B0D7-6AE790FEC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896" y="-304800"/>
            <a:ext cx="5898013" cy="5121566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C0C5C05-C298-B842-8076-8BEEF5148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304800"/>
            <a:ext cx="4328780" cy="549723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3C4BE6A-B3D5-D240-B9F8-B8E8F97B2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273" y="3810000"/>
            <a:ext cx="6239807" cy="444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27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F15F3-0368-BC49-9227-2E0950052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7153143-FED3-5141-A7C0-43D59544D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39" y="365123"/>
            <a:ext cx="4702661" cy="7113627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8519F44-0440-EA4A-83E9-D7D8DF082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903" y="946434"/>
            <a:ext cx="5869036" cy="591156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1" y="11666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7176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2522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341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82B4-CE85-9648-8CB5-6B954B7D7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9842E9E-1C30-4D40-BE49-685A75FF6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152400"/>
            <a:ext cx="5301656" cy="7189564"/>
          </a:xfrm>
        </p:spPr>
      </p:pic>
      <p:cxnSp>
        <p:nvCxnSpPr>
          <p:cNvPr id="5" name="Straight Connector 4"/>
          <p:cNvCxnSpPr/>
          <p:nvPr/>
        </p:nvCxnSpPr>
        <p:spPr>
          <a:xfrm>
            <a:off x="457201" y="11666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7176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2522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5643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en-US" dirty="0"/>
              <a:t>proximal </a:t>
            </a:r>
            <a:r>
              <a:rPr lang="en-US" dirty="0" err="1"/>
              <a:t>humerus</a:t>
            </a:r>
            <a:r>
              <a:rPr lang="en-US" dirty="0"/>
              <a:t> fractures can be treated </a:t>
            </a:r>
            <a:r>
              <a:rPr lang="en-US" dirty="0" err="1"/>
              <a:t>nonoperatively</a:t>
            </a:r>
            <a:r>
              <a:rPr lang="en-US" dirty="0"/>
              <a:t> if</a:t>
            </a:r>
          </a:p>
          <a:p>
            <a:pPr marL="0" indent="0" fontAlgn="base">
              <a:buNone/>
            </a:pPr>
            <a:r>
              <a:rPr lang="en-US" dirty="0"/>
              <a:t>minimally displaced fractures</a:t>
            </a:r>
          </a:p>
          <a:p>
            <a:pPr marL="0" indent="0" fontAlgn="base">
              <a:buNone/>
            </a:pPr>
            <a:r>
              <a:rPr lang="en-US" dirty="0"/>
              <a:t>greater tuberosity fracture displaced &lt; 5mm</a:t>
            </a:r>
          </a:p>
          <a:p>
            <a:pPr marL="0" indent="0" fontAlgn="base">
              <a:buNone/>
            </a:pPr>
            <a:r>
              <a:rPr lang="en-US" dirty="0"/>
              <a:t>fractures in patients who are not surgical candidates</a:t>
            </a:r>
          </a:p>
          <a:p>
            <a:pPr fontAlgn="base"/>
            <a:r>
              <a:rPr lang="en-US" b="1" dirty="0"/>
              <a:t>CRPP (closed reduction percutaneous pinning)</a:t>
            </a:r>
            <a:endParaRPr lang="en-US" dirty="0"/>
          </a:p>
          <a:p>
            <a:pPr marL="0" indent="0" fontAlgn="base">
              <a:buNone/>
            </a:pPr>
            <a:r>
              <a:rPr lang="en-US" dirty="0"/>
              <a:t>fractures in patients with good bone quality, minimal </a:t>
            </a:r>
            <a:r>
              <a:rPr lang="en-US" dirty="0" err="1"/>
              <a:t>metaphyseal</a:t>
            </a:r>
            <a:r>
              <a:rPr lang="en-US" dirty="0"/>
              <a:t> </a:t>
            </a:r>
            <a:r>
              <a:rPr lang="en-US" dirty="0" err="1"/>
              <a:t>comminution</a:t>
            </a:r>
            <a:endParaRPr lang="en-US" dirty="0"/>
          </a:p>
          <a:p>
            <a:pPr fontAlgn="base"/>
            <a:r>
              <a:rPr lang="en-US" b="1" dirty="0"/>
              <a:t>ORIF</a:t>
            </a:r>
            <a:r>
              <a:rPr lang="en-US" dirty="0"/>
              <a:t> for displaced  fractures</a:t>
            </a:r>
          </a:p>
          <a:p>
            <a:pPr fontAlgn="base"/>
            <a:r>
              <a:rPr lang="en-US" b="1" dirty="0"/>
              <a:t>Intramedullary nailing segmental fractures</a:t>
            </a:r>
            <a:endParaRPr lang="en-US" dirty="0"/>
          </a:p>
          <a:p>
            <a:pPr fontAlgn="base"/>
            <a:r>
              <a:rPr lang="en-US" b="1" dirty="0" err="1"/>
              <a:t>Arthroplasty</a:t>
            </a:r>
            <a:r>
              <a:rPr lang="en-US" b="1" dirty="0"/>
              <a:t> for </a:t>
            </a:r>
            <a:r>
              <a:rPr lang="en-US" dirty="0"/>
              <a:t>older patients with </a:t>
            </a:r>
            <a:r>
              <a:rPr lang="en-US" sz="2600" dirty="0"/>
              <a:t>COMMINUTED  </a:t>
            </a:r>
            <a:r>
              <a:rPr lang="en-US" dirty="0"/>
              <a:t>fracture-dislocation</a:t>
            </a:r>
          </a:p>
          <a:p>
            <a:pPr marL="0" indent="0">
              <a:buNone/>
            </a:pPr>
            <a:endParaRPr lang="en-US" dirty="0"/>
          </a:p>
          <a:p>
            <a:pPr marL="0" indent="0" fontAlgn="base">
              <a:buNone/>
            </a:pPr>
            <a:endParaRPr lang="en-US" dirty="0"/>
          </a:p>
          <a:p>
            <a:endParaRPr lang="ar-EG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8841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86B0C-B260-0849-97E1-A91F4110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5CECE74-4BC9-8B41-94B9-9C63A31A2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3911376" cy="4223153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5700150-BD49-884A-8E95-2F306D35D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24000"/>
            <a:ext cx="6383415" cy="410527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1" y="11666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7176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2522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0038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A8D15-BE71-974E-9B88-B77AA0EA2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E22688F-9C97-1D4B-9601-86363D5DC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84802"/>
            <a:ext cx="4600883" cy="5267679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45D4698-29D1-9243-ACCA-E0AAF2EEA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90474" y="1280780"/>
            <a:ext cx="4950166" cy="436980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57201" y="11666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7176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2522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1693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5F5D879-8D06-7F4D-A502-372652938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90600"/>
            <a:ext cx="5923753" cy="513320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57201" y="11666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7176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2522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93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3400"/>
            <a:ext cx="5105400" cy="4351338"/>
          </a:xfrm>
        </p:spPr>
        <p:txBody>
          <a:bodyPr/>
          <a:lstStyle/>
          <a:p>
            <a:pPr fontAlgn="base"/>
            <a:r>
              <a:rPr lang="en-US" dirty="0"/>
              <a:t>medial fragment: sternocleidomastoid muscle pulls the medial fragment superiorly</a:t>
            </a:r>
          </a:p>
          <a:p>
            <a:pPr fontAlgn="base"/>
            <a:r>
              <a:rPr lang="en-US" dirty="0"/>
              <a:t>lateral fragment: weight of arm pulls the lateral fragment inferiorly</a:t>
            </a:r>
          </a:p>
          <a:p>
            <a:endParaRPr lang="ar-EG" dirty="0"/>
          </a:p>
          <a:p>
            <a:endParaRPr lang="ar-EG" dirty="0"/>
          </a:p>
        </p:txBody>
      </p:sp>
      <p:pic>
        <p:nvPicPr>
          <p:cNvPr id="1028" name="Picture 4" descr="Anterior approach to the clavi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90664"/>
            <a:ext cx="4038600" cy="29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forming forces on displaced midshaft clavicle fracture. | Download 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39417"/>
            <a:ext cx="4267200" cy="42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4434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52759-4FE8-1648-88BC-58EDC8E4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Humeral shaft fractures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7D20A-9BB7-2545-AD0A-E8F016FBA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Humeral shaft fractures are common fractures of the diaphysis of the </a:t>
            </a:r>
            <a:r>
              <a:rPr lang="en-US" dirty="0" err="1"/>
              <a:t>humerus</a:t>
            </a:r>
            <a:r>
              <a:rPr lang="en-US" dirty="0"/>
              <a:t>, which may be associated with radial nerve injury.</a:t>
            </a:r>
          </a:p>
          <a:p>
            <a:pPr fontAlgn="base"/>
            <a:r>
              <a:rPr lang="en-US" dirty="0"/>
              <a:t>Diagnosis is made with orthogonal radiographs of the </a:t>
            </a:r>
            <a:r>
              <a:rPr lang="en-US" dirty="0" err="1"/>
              <a:t>humerus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Treatment can be </a:t>
            </a:r>
            <a:r>
              <a:rPr lang="en-US" dirty="0" err="1"/>
              <a:t>nonoperative</a:t>
            </a:r>
            <a:r>
              <a:rPr lang="en-US" dirty="0"/>
              <a:t> or operative depending on location of fracture, fracture morphology, and association with other </a:t>
            </a:r>
            <a:r>
              <a:rPr lang="en-US" dirty="0" err="1"/>
              <a:t>ipsilateral</a:t>
            </a:r>
            <a:r>
              <a:rPr lang="en-US" dirty="0"/>
              <a:t> injuries</a:t>
            </a:r>
          </a:p>
          <a:p>
            <a:pPr marL="0" indent="0">
              <a:buNone/>
            </a:pPr>
            <a:br>
              <a:rPr lang="en-US" dirty="0"/>
            </a:br>
            <a:endParaRPr lang="x-none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2428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7938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3284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9179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201A8-14A6-2F48-9CDA-7DDC2836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9B0BFB4-6A1D-3B4E-A104-41EB9775F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10" y="1371600"/>
            <a:ext cx="3940716" cy="5116187"/>
          </a:xfrm>
        </p:spPr>
      </p:pic>
      <p:cxnSp>
        <p:nvCxnSpPr>
          <p:cNvPr id="6" name="Straight Connector 5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1510016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2400" b="1" dirty="0"/>
              <a:t>Osteology</a:t>
            </a:r>
          </a:p>
          <a:p>
            <a:pPr fontAlgn="base"/>
            <a:r>
              <a:rPr lang="en-US" sz="2400" dirty="0"/>
              <a:t>humeral shaft is cylindrical</a:t>
            </a:r>
          </a:p>
          <a:p>
            <a:pPr fontAlgn="base"/>
            <a:r>
              <a:rPr lang="en-US" sz="2400" dirty="0"/>
              <a:t>distally </a:t>
            </a:r>
            <a:r>
              <a:rPr lang="en-US" sz="2400" dirty="0" err="1"/>
              <a:t>humerus</a:t>
            </a:r>
            <a:r>
              <a:rPr lang="en-US" sz="2400" dirty="0"/>
              <a:t> becomes triangular</a:t>
            </a:r>
          </a:p>
          <a:p>
            <a:pPr fontAlgn="base"/>
            <a:r>
              <a:rPr lang="en-US" sz="2400" b="1" dirty="0"/>
              <a:t>Muscles</a:t>
            </a:r>
          </a:p>
          <a:p>
            <a:pPr fontAlgn="base"/>
            <a:r>
              <a:rPr lang="en-US" sz="2400" dirty="0"/>
              <a:t>insertion for </a:t>
            </a:r>
            <a:r>
              <a:rPr lang="en-US" sz="2400" dirty="0" err="1"/>
              <a:t>pectoralis</a:t>
            </a:r>
            <a:r>
              <a:rPr lang="en-US" sz="2400" dirty="0"/>
              <a:t> major   deltoid   </a:t>
            </a:r>
            <a:r>
              <a:rPr lang="en-US" sz="2400" dirty="0" err="1"/>
              <a:t>coracobrachialis</a:t>
            </a:r>
            <a:r>
              <a:rPr lang="en-US" sz="2400" dirty="0"/>
              <a:t>  </a:t>
            </a:r>
          </a:p>
          <a:p>
            <a:pPr fontAlgn="base"/>
            <a:r>
              <a:rPr lang="en-US" sz="2400" dirty="0"/>
              <a:t>origin for brachialis   triceps   </a:t>
            </a:r>
            <a:r>
              <a:rPr lang="en-US" sz="2400" dirty="0" err="1"/>
              <a:t>brachioradialis</a:t>
            </a:r>
            <a:r>
              <a:rPr lang="en-US" sz="2400" dirty="0"/>
              <a:t>  </a:t>
            </a:r>
          </a:p>
          <a:p>
            <a:pPr fontAlgn="base"/>
            <a:r>
              <a:rPr lang="en-US" sz="2400" b="1" dirty="0"/>
              <a:t>Nerve</a:t>
            </a:r>
          </a:p>
          <a:p>
            <a:pPr fontAlgn="base"/>
            <a:r>
              <a:rPr lang="en-US" sz="2400" dirty="0"/>
              <a:t>radial nerve  </a:t>
            </a:r>
          </a:p>
          <a:p>
            <a:pPr fontAlgn="base"/>
            <a:r>
              <a:rPr lang="en-US" sz="2400" dirty="0"/>
              <a:t>courses along spiral groove</a:t>
            </a:r>
          </a:p>
          <a:p>
            <a:pPr fontAlgn="base"/>
            <a:r>
              <a:rPr lang="en-US" sz="2400" dirty="0"/>
              <a:t>14cm proximal to the lateral epicondyle</a:t>
            </a:r>
          </a:p>
          <a:p>
            <a:pPr fontAlgn="base"/>
            <a:r>
              <a:rPr lang="en-US" sz="2400" dirty="0"/>
              <a:t>20cm proximal to the medial epicondyle</a:t>
            </a:r>
          </a:p>
        </p:txBody>
      </p:sp>
    </p:spTree>
    <p:extLst>
      <p:ext uri="{BB962C8B-B14F-4D97-AF65-F5344CB8AC3E}">
        <p14:creationId xmlns:p14="http://schemas.microsoft.com/office/powerpoint/2010/main" val="13592234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1" dirty="0"/>
              <a:t>Symptoms</a:t>
            </a:r>
          </a:p>
          <a:p>
            <a:pPr marL="0" indent="0" fontAlgn="base">
              <a:buNone/>
            </a:pPr>
            <a:r>
              <a:rPr lang="en-US" dirty="0"/>
              <a:t>pain</a:t>
            </a:r>
          </a:p>
          <a:p>
            <a:pPr marL="0" indent="0" fontAlgn="base">
              <a:buNone/>
            </a:pPr>
            <a:r>
              <a:rPr lang="en-US" dirty="0"/>
              <a:t>extremity weakness</a:t>
            </a:r>
          </a:p>
          <a:p>
            <a:pPr fontAlgn="base"/>
            <a:r>
              <a:rPr lang="en-US" b="1" dirty="0"/>
              <a:t>Physical exam</a:t>
            </a:r>
          </a:p>
          <a:p>
            <a:pPr marL="0" indent="0" fontAlgn="base">
              <a:buNone/>
            </a:pPr>
            <a:r>
              <a:rPr lang="en-US" dirty="0"/>
              <a:t>examine overall limb alignment</a:t>
            </a:r>
          </a:p>
          <a:p>
            <a:pPr marL="0" indent="0" fontAlgn="base">
              <a:buNone/>
            </a:pPr>
            <a:r>
              <a:rPr lang="en-US" dirty="0"/>
              <a:t>will often present with shortening and in </a:t>
            </a:r>
            <a:r>
              <a:rPr lang="en-US" dirty="0" err="1"/>
              <a:t>varus</a:t>
            </a:r>
            <a:endParaRPr lang="en-US" dirty="0"/>
          </a:p>
          <a:p>
            <a:pPr marL="0" indent="0" fontAlgn="base">
              <a:buNone/>
            </a:pPr>
            <a:r>
              <a:rPr lang="en-US" dirty="0"/>
              <a:t>preoperative or pre-reduction neurovascular exam is critical</a:t>
            </a:r>
          </a:p>
          <a:p>
            <a:pPr marL="0" indent="0" fontAlgn="base">
              <a:buNone/>
            </a:pPr>
            <a:r>
              <a:rPr lang="en-US" dirty="0"/>
              <a:t>examine and document status of radial nerve pre and post-reduction</a:t>
            </a:r>
          </a:p>
          <a:p>
            <a:endParaRPr lang="ar-EG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7098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DDEEA-8EBD-1C4D-A4BA-58201F0D5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0E3247-E33D-1141-8BF1-E2C33F07E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340" y="2662697"/>
            <a:ext cx="3906011" cy="4019229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06565E2-6581-FC48-891E-AE26CB4C1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407641"/>
            <a:ext cx="3505200" cy="430318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190826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dirty="0"/>
              <a:t>AP and lateral</a:t>
            </a:r>
          </a:p>
          <a:p>
            <a:pPr fontAlgn="base"/>
            <a:r>
              <a:rPr lang="en-US" dirty="0"/>
              <a:t>be sure to include joint above and below the site of injury</a:t>
            </a:r>
          </a:p>
        </p:txBody>
      </p:sp>
    </p:spTree>
    <p:extLst>
      <p:ext uri="{BB962C8B-B14F-4D97-AF65-F5344CB8AC3E}">
        <p14:creationId xmlns:p14="http://schemas.microsoft.com/office/powerpoint/2010/main" val="15935972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en-US" b="1" dirty="0"/>
              <a:t>splint followed by functional brace </a:t>
            </a:r>
            <a:r>
              <a:rPr lang="en-US" dirty="0">
                <a:hlinkClick r:id="rId2" tooltip="evidence"/>
              </a:rPr>
              <a:t> </a:t>
            </a:r>
            <a:r>
              <a:rPr lang="en-US" dirty="0"/>
              <a:t>  </a:t>
            </a:r>
          </a:p>
          <a:p>
            <a:pPr marL="0" indent="0" fontAlgn="base">
              <a:buNone/>
            </a:pPr>
            <a:r>
              <a:rPr lang="en-US" dirty="0"/>
              <a:t>criteria for acceptable alignment include:   </a:t>
            </a:r>
          </a:p>
          <a:p>
            <a:pPr marL="0" indent="0" fontAlgn="base">
              <a:buNone/>
            </a:pPr>
            <a:r>
              <a:rPr lang="en-US" dirty="0"/>
              <a:t>&lt; 20° anterior angulation</a:t>
            </a:r>
          </a:p>
          <a:p>
            <a:pPr marL="0" indent="0" fontAlgn="base">
              <a:buNone/>
            </a:pPr>
            <a:r>
              <a:rPr lang="en-US" dirty="0"/>
              <a:t>&lt; 30° </a:t>
            </a:r>
            <a:r>
              <a:rPr lang="en-US" dirty="0" err="1"/>
              <a:t>varus</a:t>
            </a:r>
            <a:r>
              <a:rPr lang="en-US" dirty="0"/>
              <a:t>/valgus angulation</a:t>
            </a:r>
          </a:p>
          <a:p>
            <a:pPr marL="0" indent="0" fontAlgn="base">
              <a:buNone/>
            </a:pPr>
            <a:r>
              <a:rPr lang="en-US" dirty="0"/>
              <a:t>&lt; 3 cm shortening</a:t>
            </a:r>
          </a:p>
          <a:p>
            <a:pPr fontAlgn="base"/>
            <a:r>
              <a:rPr lang="en-US" b="1" dirty="0"/>
              <a:t>open reduction and internal fixation (ORIF)</a:t>
            </a:r>
            <a:endParaRPr lang="en-US" dirty="0"/>
          </a:p>
          <a:p>
            <a:pPr fontAlgn="base"/>
            <a:r>
              <a:rPr lang="en-US" dirty="0"/>
              <a:t>open fracture</a:t>
            </a:r>
          </a:p>
          <a:p>
            <a:pPr fontAlgn="base"/>
            <a:r>
              <a:rPr lang="en-US" dirty="0"/>
              <a:t>vascular injury requiring repair</a:t>
            </a:r>
          </a:p>
          <a:p>
            <a:pPr fontAlgn="base"/>
            <a:r>
              <a:rPr lang="en-US" dirty="0" err="1"/>
              <a:t>ipsilateral</a:t>
            </a:r>
            <a:r>
              <a:rPr lang="en-US" dirty="0"/>
              <a:t> forearm fracture (floating elbow)   </a:t>
            </a:r>
            <a:r>
              <a:rPr lang="en-US" dirty="0">
                <a:hlinkClick r:id="rId3" tooltip="question"/>
              </a:rPr>
              <a:t> </a:t>
            </a:r>
            <a:endParaRPr lang="en-US" dirty="0"/>
          </a:p>
          <a:p>
            <a:pPr fontAlgn="base"/>
            <a:r>
              <a:rPr lang="en-US" dirty="0"/>
              <a:t>compartment syndrome</a:t>
            </a:r>
          </a:p>
          <a:p>
            <a:pPr marL="0" indent="0" fontAlgn="base">
              <a:buNone/>
            </a:pPr>
            <a:endParaRPr lang="en-US" dirty="0"/>
          </a:p>
          <a:p>
            <a:endParaRPr lang="ar-EG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1666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7176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2522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2932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71876-7B61-484B-A6AF-7A530A08E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98B2F0D-974C-F34F-97E4-62B54E6AB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40"/>
          <a:stretch/>
        </p:blipFill>
        <p:spPr>
          <a:xfrm>
            <a:off x="762001" y="1752600"/>
            <a:ext cx="2422634" cy="4591941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4A5C570-9738-F04C-A39E-D39F14E4A5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8"/>
          <a:stretch/>
        </p:blipFill>
        <p:spPr>
          <a:xfrm>
            <a:off x="4191000" y="1752600"/>
            <a:ext cx="3297013" cy="453186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F32AE9D-75A5-3C49-A115-3CE934855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7" r="37249"/>
          <a:stretch/>
        </p:blipFill>
        <p:spPr>
          <a:xfrm>
            <a:off x="8610600" y="1606079"/>
            <a:ext cx="2164001" cy="454377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8685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0E23D-0828-5B49-AB60-0904C63C0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none" strike="noStrike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distal humerus fractures </a:t>
            </a:r>
            <a:endParaRPr lang="x-non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DA24E-337E-9F44-8675-080539011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Distal </a:t>
            </a:r>
            <a:r>
              <a:rPr lang="en-US" dirty="0" err="1"/>
              <a:t>Humerus</a:t>
            </a:r>
            <a:r>
              <a:rPr lang="en-US" dirty="0"/>
              <a:t> Fractures are traumatic injuries to the elbow that comprise of supracondylar fractures, single column fractures, column fractures or coronal shear fractures.</a:t>
            </a:r>
          </a:p>
          <a:p>
            <a:pPr fontAlgn="base"/>
            <a:r>
              <a:rPr lang="en-US" dirty="0"/>
              <a:t>Diagnosis is made with plain radiographs of the </a:t>
            </a:r>
            <a:r>
              <a:rPr lang="en-US" dirty="0" err="1"/>
              <a:t>humerus</a:t>
            </a:r>
            <a:r>
              <a:rPr lang="en-US" dirty="0"/>
              <a:t> and elbow. CT scan is helpful for intra-articular assessment and operative planning. </a:t>
            </a:r>
          </a:p>
          <a:p>
            <a:pPr fontAlgn="base"/>
            <a:r>
              <a:rPr lang="en-US" dirty="0"/>
              <a:t>Treatment is usually open reduction and internal fixation</a:t>
            </a:r>
          </a:p>
          <a:p>
            <a:pPr fontAlgn="base"/>
            <a:endParaRPr lang="x-none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9016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0E23D-0828-5B49-AB60-0904C63C0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DA24E-337E-9F44-8675-080539011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fontAlgn="base"/>
            <a:r>
              <a:rPr lang="en-US" b="1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elbow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is a hinged joint</a:t>
            </a:r>
          </a:p>
          <a:p>
            <a:pPr fontAlgn="base"/>
            <a:r>
              <a:rPr lang="en-US" b="1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Trochlea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articulates with sigmoid notch to allow flexion and extension</a:t>
            </a:r>
          </a:p>
          <a:p>
            <a:pPr fontAlgn="base"/>
            <a:r>
              <a:rPr lang="en-US" b="1" i="0" u="none" strike="noStrike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Capitellum</a:t>
            </a: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 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articulates with proximal radius to allow forearm rotation</a:t>
            </a:r>
          </a:p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common </a:t>
            </a:r>
            <a:r>
              <a:rPr lang="en-US" b="1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flexors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(originate from </a:t>
            </a:r>
            <a:r>
              <a:rPr lang="en-US" b="0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medial epicondyle)</a:t>
            </a:r>
          </a:p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common </a:t>
            </a:r>
            <a:r>
              <a:rPr lang="en-US" b="1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extensors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(originate from </a:t>
            </a:r>
            <a:r>
              <a:rPr lang="en-US" b="0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lateral epicondyle)</a:t>
            </a:r>
            <a:endParaRPr lang="en-US" b="0" i="0" u="none" strike="noStrike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medial collateral </a:t>
            </a:r>
            <a:r>
              <a:rPr lang="en-US" b="1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ligament</a:t>
            </a:r>
          </a:p>
          <a:p>
            <a:r>
              <a:rPr lang="en-US" b="0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lateral collateral </a:t>
            </a:r>
            <a:r>
              <a:rPr lang="en-US" b="1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ligament</a:t>
            </a:r>
          </a:p>
          <a:p>
            <a:r>
              <a:rPr lang="en-US" b="1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ulnar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nerve </a:t>
            </a:r>
            <a:r>
              <a:rPr lang="en-US" dirty="0"/>
              <a:t>resides in the </a:t>
            </a:r>
            <a:r>
              <a:rPr lang="en-US" dirty="0" err="1"/>
              <a:t>cubital</a:t>
            </a:r>
            <a:r>
              <a:rPr lang="en-US" dirty="0"/>
              <a:t> tunnel in a subcutaneous position below the medial condyle</a:t>
            </a:r>
            <a:endParaRPr lang="en-US" b="0" i="0" u="none" strike="noStrike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US" b="1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radial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nerve </a:t>
            </a:r>
            <a:r>
              <a:rPr lang="en-US" dirty="0"/>
              <a:t>divides into PIN and superficial radial nerve at the level of the radial head</a:t>
            </a:r>
          </a:p>
          <a:p>
            <a:pPr marL="0" indent="0">
              <a:buNone/>
            </a:pPr>
            <a:endParaRPr lang="x-none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874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EF891-1358-1044-888A-7404498CB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DF8D5-2CA7-8F44-A107-D94BDCD00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distal humerus fractures may include</a:t>
            </a:r>
          </a:p>
          <a:p>
            <a:pPr fontAlgn="base"/>
            <a:r>
              <a:rPr lang="en-US" b="0" i="0" u="none" strike="noStrike" dirty="0" err="1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supracondylar</a:t>
            </a:r>
            <a:r>
              <a:rPr lang="en-US" b="0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 fractures</a:t>
            </a:r>
            <a:endParaRPr lang="en-US" b="0" i="0" u="none" strike="noStrike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US" b="0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single column (condyle) fractures</a:t>
            </a:r>
            <a:endParaRPr lang="en-US" b="0" i="0" u="none" strike="noStrike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US" b="0" i="0" u="none" strike="noStrike" dirty="0" err="1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bicolumn</a:t>
            </a:r>
            <a:r>
              <a:rPr lang="en-US" b="0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 fractures</a:t>
            </a:r>
            <a:endParaRPr lang="en-US" b="0" i="0" u="none" strike="noStrike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US" b="0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coronal shear fractures eg </a:t>
            </a:r>
            <a:r>
              <a:rPr lang="en-US" b="0" i="0" u="none" strike="noStrike" dirty="0" err="1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capitellum</a:t>
            </a:r>
            <a:r>
              <a:rPr lang="en-US" b="0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 fractures</a:t>
            </a:r>
            <a:endParaRPr lang="en-US" b="0" i="0" u="none" strike="noStrike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C5C2B17-5E86-224D-8FF5-53BE1BE6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346" y="3088480"/>
            <a:ext cx="2819133" cy="341311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E2BBD3A-89A1-E34E-933F-21C072C249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573" y="3088481"/>
            <a:ext cx="2993698" cy="341311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7250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4FDE-79B9-2241-8FC0-FE56070A1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5178D-9AF9-4B4F-8039-5E7D48515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1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Associated injuries</a:t>
            </a:r>
          </a:p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elbow dislocation  </a:t>
            </a:r>
          </a:p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terrible triad injury  </a:t>
            </a:r>
          </a:p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floating elbow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33B7E4-4EA5-6046-AC4F-7DAE76A7D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814674"/>
            <a:ext cx="5704097" cy="433319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91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6146" name="Picture 2" descr="Biomechanics of the Clavicle | Springer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457200"/>
            <a:ext cx="8790938" cy="58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1619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CFB5-7204-D74C-9955-4E2466295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	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43B96-EB1B-7F4A-BF50-442724FE6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elbow pain, swelling and gross instability often present</a:t>
            </a:r>
          </a:p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check function of radial, ulnar, and median nerves</a:t>
            </a:r>
          </a:p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check distal pulses</a:t>
            </a:r>
          </a:p>
          <a:p>
            <a:pPr fontAlgn="base"/>
            <a:r>
              <a:rPr lang="en-US" b="0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brachial artery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 may be injured</a:t>
            </a:r>
          </a:p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if pulse decreased, obtain noninvasive vascular studies and consult vascular surgery if abnormal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2954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463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3810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480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Radiographs AP lateral</a:t>
            </a:r>
          </a:p>
          <a:p>
            <a:pPr fontAlgn="base"/>
            <a:r>
              <a:rPr lang="en-US" dirty="0"/>
              <a:t>CT for surgical planning especially helpful when shear fractures of the </a:t>
            </a:r>
            <a:r>
              <a:rPr lang="en-US" dirty="0" err="1"/>
              <a:t>capitellum</a:t>
            </a:r>
            <a:r>
              <a:rPr lang="en-US" dirty="0"/>
              <a:t> and trochlea are suspected</a:t>
            </a:r>
          </a:p>
          <a:p>
            <a:endParaRPr lang="ar-EG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1666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7176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2522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2376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7630A-CB2F-3E45-8516-31986384D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FC91C-7FAF-3343-8756-00183EF2E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1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cast immobilization</a:t>
            </a: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 if </a:t>
            </a:r>
            <a:r>
              <a:rPr lang="en-US" dirty="0" err="1">
                <a:solidFill>
                  <a:srgbClr val="232323"/>
                </a:solidFill>
                <a:latin typeface="Arial" panose="020B0604020202020204" pitchFamily="34" charset="0"/>
              </a:rPr>
              <a:t>nondisplaced</a:t>
            </a:r>
            <a:endParaRPr lang="en-US" dirty="0">
              <a:solidFill>
                <a:srgbClr val="232323"/>
              </a:solidFill>
              <a:latin typeface="Arial" panose="020B0604020202020204" pitchFamily="34" charset="0"/>
            </a:endParaRPr>
          </a:p>
          <a:p>
            <a:pPr fontAlgn="base"/>
            <a:endParaRPr lang="en-US" b="0" i="0" u="none" strike="noStrike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en-US" b="1" i="0" u="none" strike="noStrike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ORIF</a:t>
            </a: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 for displaced </a:t>
            </a:r>
            <a:r>
              <a:rPr lang="en-US" b="0" i="0" u="none" strike="noStrike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supracondylar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fractures </a:t>
            </a:r>
            <a:r>
              <a:rPr lang="en-US" b="0" i="0" u="none" strike="noStrike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intercondylar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/ </a:t>
            </a:r>
            <a:r>
              <a:rPr lang="en-US" b="0" i="0" u="none" strike="noStrike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bicolumnar</a:t>
            </a:r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fractures</a:t>
            </a:r>
          </a:p>
          <a:p>
            <a:pPr fontAlgn="base"/>
            <a:endParaRPr lang="en-US" dirty="0">
              <a:solidFill>
                <a:srgbClr val="232323"/>
              </a:solidFill>
              <a:latin typeface="Arial" panose="020B0604020202020204" pitchFamily="34" charset="0"/>
            </a:endParaRPr>
          </a:p>
          <a:p>
            <a:pPr fontAlgn="base"/>
            <a:r>
              <a:rPr lang="en-US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The most common complication is elbow stiffness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0552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4E14D-CB72-864B-86B0-A1B30CADB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Supracondylar</a:t>
            </a:r>
            <a:r>
              <a:rPr lang="en-US"/>
              <a:t> fracture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A5C97-9F3E-ED47-AE1C-A1DDE06E2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Supracondylar Fractures are one of the most common traumatic fractures seen in children and most commonly occur in children 5-7 years of age from a fall on an outstretched hand.</a:t>
            </a:r>
          </a:p>
          <a:p>
            <a:pPr fontAlgn="base"/>
            <a:r>
              <a:rPr lang="en-US" dirty="0"/>
              <a:t>Diagnosis can be made with plain radiographs.</a:t>
            </a:r>
          </a:p>
          <a:p>
            <a:pPr fontAlgn="base"/>
            <a:r>
              <a:rPr lang="en-US" dirty="0"/>
              <a:t>Treatment is usually closed reduction and </a:t>
            </a:r>
            <a:r>
              <a:rPr lang="en-US" dirty="0" err="1"/>
              <a:t>percutanous</a:t>
            </a:r>
            <a:r>
              <a:rPr lang="en-US" dirty="0"/>
              <a:t> pinning (CRPP), with the urgency depending on presence or absence of hand perfusion.</a:t>
            </a:r>
          </a:p>
          <a:p>
            <a:pPr fontAlgn="base"/>
            <a:r>
              <a:rPr lang="en-US" b="1" dirty="0"/>
              <a:t>extension type most common (95-98%)</a:t>
            </a:r>
          </a:p>
          <a:p>
            <a:pPr fontAlgn="base"/>
            <a:r>
              <a:rPr lang="en-US" dirty="0"/>
              <a:t>flexion type less common (&lt;5%)</a:t>
            </a:r>
          </a:p>
          <a:p>
            <a:endParaRPr lang="x-none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3952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9462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808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0178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40057-EED8-0F45-925A-47E7C46D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54634-17E1-E24E-AA69-8545A3914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mechanism of injury : fall on outstretched extremity</a:t>
            </a:r>
          </a:p>
          <a:p>
            <a:pPr fontAlgn="base"/>
            <a:r>
              <a:rPr lang="en-US" dirty="0"/>
              <a:t>anterior </a:t>
            </a:r>
            <a:r>
              <a:rPr lang="en-US" dirty="0" err="1"/>
              <a:t>interosseous</a:t>
            </a:r>
            <a:r>
              <a:rPr lang="en-US" dirty="0"/>
              <a:t> nerve (</a:t>
            </a:r>
            <a:r>
              <a:rPr lang="en-US" b="1" dirty="0"/>
              <a:t>AIN</a:t>
            </a:r>
            <a:r>
              <a:rPr lang="en-US" dirty="0"/>
              <a:t>) </a:t>
            </a:r>
            <a:r>
              <a:rPr lang="en-US" dirty="0" err="1"/>
              <a:t>neurapraxia</a:t>
            </a:r>
            <a:r>
              <a:rPr lang="en-US" dirty="0"/>
              <a:t> (branch of median n.)</a:t>
            </a:r>
          </a:p>
          <a:p>
            <a:pPr marL="0" indent="0" fontAlgn="base">
              <a:buNone/>
            </a:pPr>
            <a:r>
              <a:rPr lang="en-US" dirty="0"/>
              <a:t> the most common nerve palsy seen with supracondylar </a:t>
            </a:r>
            <a:r>
              <a:rPr lang="en-US" dirty="0" err="1"/>
              <a:t>humerus</a:t>
            </a:r>
            <a:r>
              <a:rPr lang="en-US" dirty="0"/>
              <a:t> fractures (</a:t>
            </a:r>
            <a:r>
              <a:rPr lang="en-US" b="1" dirty="0"/>
              <a:t>OK SIGN</a:t>
            </a:r>
            <a:r>
              <a:rPr lang="en-US" dirty="0"/>
              <a:t>)</a:t>
            </a:r>
          </a:p>
          <a:p>
            <a:pPr fontAlgn="base"/>
            <a:r>
              <a:rPr lang="en-US" b="1" dirty="0"/>
              <a:t>ulnar</a:t>
            </a:r>
            <a:r>
              <a:rPr lang="en-US" dirty="0"/>
              <a:t> nerve palsy seen with flexion-type injury patterns</a:t>
            </a:r>
          </a:p>
          <a:p>
            <a:pPr fontAlgn="base"/>
            <a:r>
              <a:rPr lang="en-US" dirty="0"/>
              <a:t>nearly all cases of </a:t>
            </a:r>
            <a:r>
              <a:rPr lang="en-US" dirty="0" err="1"/>
              <a:t>neurapraxia</a:t>
            </a:r>
            <a:r>
              <a:rPr lang="en-US" dirty="0"/>
              <a:t> following supracondylar </a:t>
            </a:r>
            <a:r>
              <a:rPr lang="en-US" dirty="0" err="1"/>
              <a:t>humerus</a:t>
            </a:r>
            <a:r>
              <a:rPr lang="en-US" dirty="0"/>
              <a:t> fractures resolve spontaneously</a:t>
            </a:r>
          </a:p>
          <a:p>
            <a:endParaRPr lang="x-none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3952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9462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808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3009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40057-EED8-0F45-925A-47E7C46D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Ossification centers of elbow</a:t>
            </a:r>
            <a:br>
              <a:rPr lang="en-US" dirty="0"/>
            </a:b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54634-17E1-E24E-AA69-8545A3914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CRMTOL</a:t>
            </a:r>
            <a:endParaRPr lang="x-none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3952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9462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808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s://upload.orthobullets.com/topic/4007/images/ossifcation%20of%20the%20elbow_mov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828800"/>
            <a:ext cx="60483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upracondylar Fractures - JUNIORBO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53" y="2414090"/>
            <a:ext cx="4087647" cy="321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920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40057-EED8-0F45-925A-47E7C46D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Calssification</a:t>
            </a:r>
            <a:r>
              <a:rPr lang="en-US" dirty="0"/>
              <a:t> 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54634-17E1-E24E-AA69-8545A3914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 DISPLACED</a:t>
            </a:r>
            <a:endParaRPr lang="x-none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3952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9462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808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s://upload.orthobullets.com/topic/4007/images/supracondylar%20type%20i%20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896" y="1675763"/>
            <a:ext cx="36957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orthobullets.com/topic/4007/images/lateral%20supracondylar%20type%20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743" y="1659997"/>
            <a:ext cx="3695700" cy="4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920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9218" name="Picture 2" descr="https://upload.orthobullets.com/topic/4007/images/lat_sch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5" y="1143000"/>
            <a:ext cx="6657975" cy="49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57201" y="11666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7176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2522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9578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40057-EED8-0F45-925A-47E7C46D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54634-17E1-E24E-AA69-8545A3914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  FLEXION                                                    EXTENSION       </a:t>
            </a:r>
            <a:endParaRPr lang="x-none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3952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9462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808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s://upload.orthobullets.com/topic/4007/images/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2816222"/>
            <a:ext cx="4150270" cy="295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upracondylar Fracture - Pediatric - Pediatrics - Orthobulle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72218"/>
            <a:ext cx="3495675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920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40057-EED8-0F45-925A-47E7C46D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54634-17E1-E24E-AA69-8545A3914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3952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9462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808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upload.orthobullets.com/topic/4007/images/sc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395274"/>
            <a:ext cx="3382332" cy="45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orthobullets.com/topic/4007/images/supracondylar-courtesy wheeless_mov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41338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92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6160358"/>
            <a:ext cx="995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1200" y="128115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7202" y="1355598"/>
            <a:ext cx="612402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sz="3200" b="1" dirty="0"/>
          </a:p>
          <a:p>
            <a:r>
              <a:rPr lang="en-US" b="1" i="1" dirty="0"/>
              <a:t>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83" y="1734934"/>
            <a:ext cx="5638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8301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40057-EED8-0F45-925A-47E7C46DF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54634-17E1-E24E-AA69-8545A3914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3952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9462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808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s://upload.orthobullets.com/topic/4007/images/ah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330" y="2667000"/>
            <a:ext cx="536199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upload.orthobullets.com/topic/4007/images/ahl%20displac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83399"/>
            <a:ext cx="2508659" cy="430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920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pain</a:t>
            </a:r>
          </a:p>
          <a:p>
            <a:pPr fontAlgn="base"/>
            <a:r>
              <a:rPr lang="en-US" dirty="0"/>
              <a:t>refusal to move the elbow</a:t>
            </a:r>
          </a:p>
          <a:p>
            <a:pPr fontAlgn="base"/>
            <a:r>
              <a:rPr lang="en-US" b="1" dirty="0"/>
              <a:t>Physical exam</a:t>
            </a:r>
          </a:p>
          <a:p>
            <a:pPr fontAlgn="base"/>
            <a:r>
              <a:rPr lang="en-US" dirty="0"/>
              <a:t>gross deformity</a:t>
            </a:r>
          </a:p>
          <a:p>
            <a:pPr fontAlgn="base"/>
            <a:r>
              <a:rPr lang="en-US" dirty="0"/>
              <a:t>swelling</a:t>
            </a:r>
          </a:p>
          <a:p>
            <a:pPr fontAlgn="base"/>
            <a:r>
              <a:rPr lang="en-US" dirty="0"/>
              <a:t>ecchymosis in </a:t>
            </a:r>
            <a:r>
              <a:rPr lang="en-US" dirty="0" err="1"/>
              <a:t>antecubital</a:t>
            </a:r>
            <a:r>
              <a:rPr lang="en-US" dirty="0"/>
              <a:t> fossa</a:t>
            </a:r>
          </a:p>
          <a:p>
            <a:pPr fontAlgn="base"/>
            <a:r>
              <a:rPr lang="en-US" dirty="0"/>
              <a:t>limited active elbow motion</a:t>
            </a:r>
          </a:p>
          <a:p>
            <a:endParaRPr lang="ar-EG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3963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neurovascular exam must be done before any reduction maneuver to be certain nerve or vascular injury is not iatrogenic (stuck in fracture site)</a:t>
            </a:r>
          </a:p>
          <a:p>
            <a:pPr fontAlgn="base"/>
            <a:r>
              <a:rPr lang="en-US" dirty="0"/>
              <a:t>AIN </a:t>
            </a:r>
            <a:r>
              <a:rPr lang="en-US" dirty="0" err="1"/>
              <a:t>neurapraxia</a:t>
            </a:r>
            <a:r>
              <a:rPr lang="en-US" dirty="0"/>
              <a:t> </a:t>
            </a:r>
          </a:p>
          <a:p>
            <a:pPr marL="0" indent="0" fontAlgn="base">
              <a:buNone/>
            </a:pPr>
            <a:r>
              <a:rPr lang="en-US" dirty="0"/>
              <a:t> unable to flex the </a:t>
            </a:r>
            <a:r>
              <a:rPr lang="en-US" dirty="0" err="1"/>
              <a:t>interphalangeal</a:t>
            </a:r>
            <a:r>
              <a:rPr lang="en-US" dirty="0"/>
              <a:t> joint of the thumb and the distal </a:t>
            </a:r>
            <a:r>
              <a:rPr lang="en-US" dirty="0" err="1"/>
              <a:t>interphalangeal</a:t>
            </a:r>
            <a:r>
              <a:rPr lang="en-US" dirty="0"/>
              <a:t> joint of the index finger (can't make AN OK sign)</a:t>
            </a:r>
          </a:p>
          <a:p>
            <a:pPr fontAlgn="base"/>
            <a:r>
              <a:rPr lang="en-US" dirty="0"/>
              <a:t> ulnar nerve (INTRINSIC HAND MUSCLES)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1666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7176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2522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0001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assess pulse</a:t>
            </a:r>
          </a:p>
          <a:p>
            <a:pPr marL="0" indent="0" fontAlgn="base">
              <a:buNone/>
            </a:pPr>
            <a:r>
              <a:rPr lang="en-US" dirty="0"/>
              <a:t>present or absent by palpation</a:t>
            </a:r>
          </a:p>
          <a:p>
            <a:pPr fontAlgn="base"/>
            <a:r>
              <a:rPr lang="en-US" b="1" dirty="0"/>
              <a:t>assess vascular perfusion</a:t>
            </a:r>
          </a:p>
          <a:p>
            <a:pPr marL="0" indent="0" fontAlgn="base">
              <a:buNone/>
            </a:pPr>
            <a:r>
              <a:rPr lang="en-US" dirty="0"/>
              <a:t>well perfused    Warm  pink</a:t>
            </a:r>
          </a:p>
          <a:p>
            <a:pPr marL="0" indent="0" fontAlgn="base">
              <a:buNone/>
            </a:pPr>
            <a:r>
              <a:rPr lang="en-US" dirty="0"/>
              <a:t>poorly perfused   Cold  pale</a:t>
            </a:r>
          </a:p>
          <a:p>
            <a:endParaRPr lang="ar-EG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1666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7176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2522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833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1" dirty="0"/>
              <a:t>long arm casting with less than 90° of elbow flexion</a:t>
            </a:r>
            <a:endParaRPr lang="en-US" dirty="0"/>
          </a:p>
          <a:p>
            <a:pPr marL="0" indent="0" fontAlgn="base">
              <a:buNone/>
            </a:pPr>
            <a:r>
              <a:rPr lang="en-US" dirty="0"/>
              <a:t>warm perfused hand without </a:t>
            </a:r>
            <a:r>
              <a:rPr lang="en-US" dirty="0" err="1"/>
              <a:t>neuro</a:t>
            </a:r>
            <a:r>
              <a:rPr lang="en-US" dirty="0"/>
              <a:t> deficits Type I (non-displaced) fractures</a:t>
            </a:r>
          </a:p>
          <a:p>
            <a:pPr fontAlgn="base"/>
            <a:r>
              <a:rPr lang="en-US" b="1" dirty="0"/>
              <a:t>Closed or open reduction and </a:t>
            </a:r>
            <a:r>
              <a:rPr lang="en-US" b="1" dirty="0" err="1"/>
              <a:t>percutanous</a:t>
            </a:r>
            <a:r>
              <a:rPr lang="en-US" b="1" dirty="0"/>
              <a:t> pinning (CRPP)</a:t>
            </a:r>
            <a:r>
              <a:rPr lang="en-US" dirty="0"/>
              <a:t> DISPLACED fractures  ,sensory nerve deficits ,excessive swelling , "floating elbow“ and pulseless hand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1" y="11666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7176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2522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5659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2290" name="Picture 2" descr="Flexion type, supracondylar fracture of distal humerus treated with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2133600"/>
            <a:ext cx="10442989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57201" y="11666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7176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2522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712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0" y="1289035"/>
            <a:ext cx="9624291" cy="879762"/>
          </a:xfrm>
        </p:spPr>
        <p:txBody>
          <a:bodyPr>
            <a:normAutofit fontScale="90000"/>
          </a:bodyPr>
          <a:lstStyle/>
          <a:p>
            <a:pPr algn="l"/>
            <a:r>
              <a:rPr lang="en-US" sz="6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6160358"/>
            <a:ext cx="9956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1" y="1066800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617773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152400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elkhedewy\Desktop\مغربي\IMG-20201222-WA00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035" y="2761248"/>
            <a:ext cx="803311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2063" y="2214053"/>
            <a:ext cx="5814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dirty="0"/>
              <a:t>fall on an outstretched arm or direct trauma to the shoulder</a:t>
            </a:r>
          </a:p>
        </p:txBody>
      </p:sp>
    </p:spTree>
    <p:extLst>
      <p:ext uri="{BB962C8B-B14F-4D97-AF65-F5344CB8AC3E}">
        <p14:creationId xmlns:p14="http://schemas.microsoft.com/office/powerpoint/2010/main" val="2313537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5257800" cy="3051175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anterior shoulder pain</a:t>
            </a:r>
          </a:p>
          <a:p>
            <a:pPr fontAlgn="base"/>
            <a:r>
              <a:rPr lang="en-US" dirty="0"/>
              <a:t>may have deformity</a:t>
            </a:r>
          </a:p>
          <a:p>
            <a:pPr fontAlgn="base"/>
            <a:r>
              <a:rPr lang="en-US" dirty="0"/>
              <a:t>may have skin tenting (impending open fracture)</a:t>
            </a:r>
          </a:p>
          <a:p>
            <a:pPr fontAlgn="base"/>
            <a:r>
              <a:rPr lang="en-US" b="1" dirty="0"/>
              <a:t>important to perform careful neurovascular exam</a:t>
            </a:r>
          </a:p>
          <a:p>
            <a:endParaRPr lang="ar-EG" dirty="0"/>
          </a:p>
        </p:txBody>
      </p:sp>
      <p:pic>
        <p:nvPicPr>
          <p:cNvPr id="2050" name="Picture 2" descr="https://upload.orthobullets.com/topic/1011/images/skintent(utahmountainbiking.com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226"/>
            <a:ext cx="5257800" cy="360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4495800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2400" b="1" dirty="0"/>
              <a:t>associated injuries may include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US" dirty="0" err="1"/>
              <a:t>ipsilateral</a:t>
            </a:r>
            <a:r>
              <a:rPr lang="en-US" dirty="0"/>
              <a:t> scapular fracture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US" dirty="0"/>
              <a:t>rib fracture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en-US" dirty="0"/>
              <a:t>pneumothorax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1" y="1319074"/>
            <a:ext cx="9624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26" r="68805" b="83816"/>
          <a:stretch/>
        </p:blipFill>
        <p:spPr bwMode="auto">
          <a:xfrm>
            <a:off x="203201" y="5870047"/>
            <a:ext cx="1524000" cy="106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8" t="1826" r="10486" b="83816"/>
          <a:stretch/>
        </p:blipFill>
        <p:spPr bwMode="auto">
          <a:xfrm>
            <a:off x="9789068" y="404674"/>
            <a:ext cx="1683293" cy="112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428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935</Words>
  <Application>Microsoft Office PowerPoint</Application>
  <PresentationFormat>Widescreen</PresentationFormat>
  <Paragraphs>260</Paragraphs>
  <Slides>75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</vt:lpstr>
      <vt:lpstr>CLINICAL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SHOULDER DISLOCATION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</vt:lpstr>
      <vt:lpstr>CLINICAL</vt:lpstr>
      <vt:lpstr> Radiographs   true AP, scapular Y and axillary lateral view    </vt:lpstr>
      <vt:lpstr>PowerPoint Presentation</vt:lpstr>
      <vt:lpstr>PowerPoint Presentation</vt:lpstr>
      <vt:lpstr>Greater tuberosity fracture</vt:lpstr>
      <vt:lpstr>PowerPoint Presentation</vt:lpstr>
      <vt:lpstr>PowerPoint Presentation</vt:lpstr>
      <vt:lpstr>Management</vt:lpstr>
      <vt:lpstr>PowerPoint Presentation</vt:lpstr>
      <vt:lpstr>Proximal Fracture humerus</vt:lpstr>
      <vt:lpstr>PowerPoint Presentation</vt:lpstr>
      <vt:lpstr>PowerPoint Presentation</vt:lpstr>
      <vt:lpstr>dispalcement</vt:lpstr>
      <vt:lpstr>CLINICAL</vt:lpstr>
      <vt:lpstr>PowerPoint Presentation</vt:lpstr>
      <vt:lpstr>PowerPoint Presentation</vt:lpstr>
      <vt:lpstr>PowerPoint Presentation</vt:lpstr>
      <vt:lpstr>Treatment </vt:lpstr>
      <vt:lpstr>PowerPoint Presentation</vt:lpstr>
      <vt:lpstr>PowerPoint Presentation</vt:lpstr>
      <vt:lpstr>PowerPoint Presentation</vt:lpstr>
      <vt:lpstr>Humeral shaft fractures</vt:lpstr>
      <vt:lpstr>PowerPoint Presentation</vt:lpstr>
      <vt:lpstr>Clinical </vt:lpstr>
      <vt:lpstr>PowerPoint Presentation</vt:lpstr>
      <vt:lpstr>PowerPoint Presentation</vt:lpstr>
      <vt:lpstr>PowerPoint Presentation</vt:lpstr>
      <vt:lpstr>distal humerus fractures </vt:lpstr>
      <vt:lpstr>PowerPoint Presentation</vt:lpstr>
      <vt:lpstr>PowerPoint Presentation</vt:lpstr>
      <vt:lpstr>PowerPoint Presentation</vt:lpstr>
      <vt:lpstr>Clinical </vt:lpstr>
      <vt:lpstr>PowerPoint Presentation</vt:lpstr>
      <vt:lpstr>PowerPoint Presentation</vt:lpstr>
      <vt:lpstr>Supracondylar fracture</vt:lpstr>
      <vt:lpstr>PowerPoint Presentation</vt:lpstr>
      <vt:lpstr>Ossification centers of elbow </vt:lpstr>
      <vt:lpstr>Calssification </vt:lpstr>
      <vt:lpstr>PowerPoint Presentation</vt:lpstr>
      <vt:lpstr>PowerPoint Presentation</vt:lpstr>
      <vt:lpstr>PowerPoint Presentation</vt:lpstr>
      <vt:lpstr>PowerPoint Presentation</vt:lpstr>
      <vt:lpstr>CLINICAL</vt:lpstr>
      <vt:lpstr>PowerPoint Presentation</vt:lpstr>
      <vt:lpstr>PowerPoint Presentation</vt:lpstr>
      <vt:lpstr>TREATMENT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maghrabi mohammed</dc:creator>
  <cp:lastModifiedBy>maghrabi mohammed</cp:lastModifiedBy>
  <cp:revision>42</cp:revision>
  <dcterms:created xsi:type="dcterms:W3CDTF">2021-09-28T18:58:21Z</dcterms:created>
  <dcterms:modified xsi:type="dcterms:W3CDTF">2021-10-13T17:35:12Z</dcterms:modified>
</cp:coreProperties>
</file>