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7"/>
  </p:notesMasterIdLst>
  <p:sldIdLst>
    <p:sldId id="301" r:id="rId2"/>
    <p:sldId id="353" r:id="rId3"/>
    <p:sldId id="302" r:id="rId4"/>
    <p:sldId id="325" r:id="rId5"/>
    <p:sldId id="354" r:id="rId6"/>
    <p:sldId id="357" r:id="rId7"/>
    <p:sldId id="304" r:id="rId8"/>
    <p:sldId id="306" r:id="rId9"/>
    <p:sldId id="324" r:id="rId10"/>
    <p:sldId id="359" r:id="rId11"/>
    <p:sldId id="308" r:id="rId12"/>
    <p:sldId id="310" r:id="rId13"/>
    <p:sldId id="311" r:id="rId14"/>
    <p:sldId id="312" r:id="rId15"/>
    <p:sldId id="313" r:id="rId16"/>
    <p:sldId id="314" r:id="rId17"/>
    <p:sldId id="355" r:id="rId18"/>
    <p:sldId id="318" r:id="rId19"/>
    <p:sldId id="258" r:id="rId20"/>
    <p:sldId id="349" r:id="rId21"/>
    <p:sldId id="350" r:id="rId22"/>
    <p:sldId id="266" r:id="rId23"/>
    <p:sldId id="267" r:id="rId24"/>
    <p:sldId id="269" r:id="rId25"/>
    <p:sldId id="259" r:id="rId26"/>
    <p:sldId id="272" r:id="rId27"/>
    <p:sldId id="261" r:id="rId28"/>
    <p:sldId id="321" r:id="rId29"/>
    <p:sldId id="262" r:id="rId30"/>
    <p:sldId id="322" r:id="rId31"/>
    <p:sldId id="270" r:id="rId32"/>
    <p:sldId id="300" r:id="rId33"/>
    <p:sldId id="351" r:id="rId34"/>
    <p:sldId id="299" r:id="rId35"/>
    <p:sldId id="352" r:id="rId36"/>
    <p:sldId id="264" r:id="rId37"/>
    <p:sldId id="360" r:id="rId38"/>
    <p:sldId id="273" r:id="rId39"/>
    <p:sldId id="274" r:id="rId40"/>
    <p:sldId id="275" r:id="rId41"/>
    <p:sldId id="286" r:id="rId42"/>
    <p:sldId id="287" r:id="rId43"/>
    <p:sldId id="276" r:id="rId44"/>
    <p:sldId id="277" r:id="rId45"/>
    <p:sldId id="278" r:id="rId46"/>
    <p:sldId id="326" r:id="rId47"/>
    <p:sldId id="279" r:id="rId48"/>
    <p:sldId id="280" r:id="rId49"/>
    <p:sldId id="328" r:id="rId50"/>
    <p:sldId id="290" r:id="rId51"/>
    <p:sldId id="281" r:id="rId52"/>
    <p:sldId id="329" r:id="rId53"/>
    <p:sldId id="282" r:id="rId54"/>
    <p:sldId id="330" r:id="rId55"/>
    <p:sldId id="288" r:id="rId56"/>
    <p:sldId id="293" r:id="rId57"/>
    <p:sldId id="331" r:id="rId58"/>
    <p:sldId id="291" r:id="rId59"/>
    <p:sldId id="292" r:id="rId60"/>
    <p:sldId id="294" r:id="rId61"/>
    <p:sldId id="332" r:id="rId62"/>
    <p:sldId id="295" r:id="rId63"/>
    <p:sldId id="296" r:id="rId64"/>
    <p:sldId id="297" r:id="rId65"/>
    <p:sldId id="333" r:id="rId66"/>
    <p:sldId id="335" r:id="rId67"/>
    <p:sldId id="339" r:id="rId68"/>
    <p:sldId id="336" r:id="rId69"/>
    <p:sldId id="337" r:id="rId70"/>
    <p:sldId id="338" r:id="rId71"/>
    <p:sldId id="340" r:id="rId72"/>
    <p:sldId id="341" r:id="rId73"/>
    <p:sldId id="342" r:id="rId74"/>
    <p:sldId id="343" r:id="rId75"/>
    <p:sldId id="344" r:id="rId76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858" y="-3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EG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DB4E29C8-36DF-42A3-B97E-7169F5256F2D}" type="datetimeFigureOut">
              <a:rPr lang="ar-EG" smtClean="0"/>
              <a:t>7‏/3‏/1443</a:t>
            </a:fld>
            <a:endParaRPr lang="ar-EG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EG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E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E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E295A235-568C-4000-A81A-ED4C92C06285}" type="slidenum">
              <a:rPr lang="ar-EG" smtClean="0"/>
              <a:t>‹#›</a:t>
            </a:fld>
            <a:endParaRPr lang="ar-EG"/>
          </a:p>
        </p:txBody>
      </p:sp>
    </p:spTree>
    <p:extLst>
      <p:ext uri="{BB962C8B-B14F-4D97-AF65-F5344CB8AC3E}">
        <p14:creationId xmlns:p14="http://schemas.microsoft.com/office/powerpoint/2010/main" val="18937992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4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EE8640-6E5B-4B1A-90DA-83F4CC7611B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3017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4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EE8640-6E5B-4B1A-90DA-83F4CC7611B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3017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4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EE8640-6E5B-4B1A-90DA-83F4CC7611B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3017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4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EE8640-6E5B-4B1A-90DA-83F4CC7611BD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3017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4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EE8640-6E5B-4B1A-90DA-83F4CC7611BD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3017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4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EE8640-6E5B-4B1A-90DA-83F4CC7611B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3017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4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EE8640-6E5B-4B1A-90DA-83F4CC7611B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3017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4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EE8640-6E5B-4B1A-90DA-83F4CC7611BD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3017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4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EE8640-6E5B-4B1A-90DA-83F4CC7611B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3017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4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EE8640-6E5B-4B1A-90DA-83F4CC7611B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3017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4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EE8640-6E5B-4B1A-90DA-83F4CC7611B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3017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4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EE8640-6E5B-4B1A-90DA-83F4CC7611B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3017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4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EE8640-6E5B-4B1A-90DA-83F4CC7611B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3017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F70CED-9DAC-5745-9EE5-D934BA821A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39A5EF-09D4-244C-B884-6214CAE276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20CEA2-4DA1-B046-A579-BD93B0E282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98093-26D9-8346-836D-521EC5632111}" type="datetimeFigureOut">
              <a:rPr lang="x-none" smtClean="0"/>
              <a:t>13/10/2021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E346AE-3119-3440-8027-DBE47869FC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65B02A-2C53-F94D-8329-185E3B287F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F80CB-752D-9042-8089-EDB9349304D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6558764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77B8F7-7982-6C4A-B1FA-98812D0326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488E1B4-25F4-5940-B939-32C834B570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33CBA-BE1C-0148-95FC-860FFA119F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98093-26D9-8346-836D-521EC5632111}" type="datetimeFigureOut">
              <a:rPr lang="x-none" smtClean="0"/>
              <a:t>13/10/2021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B7B282-CA0F-6C42-8691-5D5B950B08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BFD949-5127-F644-950A-EFF32C9EE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F80CB-752D-9042-8089-EDB9349304D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0994544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0E6665D-820D-DF47-A9ED-58203DED28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966BD20-4705-3142-9B7C-87D888109A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CCA1DC-13FB-F144-86CB-7AA59671E8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98093-26D9-8346-836D-521EC5632111}" type="datetimeFigureOut">
              <a:rPr lang="x-none" smtClean="0"/>
              <a:t>13/10/2021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21BD5E-2E5F-A54D-ADF3-B5BE52BDA5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E78D26-3178-274D-A3DE-FF1B35AF5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F80CB-752D-9042-8089-EDB9349304D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281510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15ED3E-9A20-F341-880D-E9CAA7ECC5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05169B-F0E0-6543-8DF3-C92FECD2AF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0005E9-B780-174B-B612-C90395343C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98093-26D9-8346-836D-521EC5632111}" type="datetimeFigureOut">
              <a:rPr lang="x-none" smtClean="0"/>
              <a:t>13/10/2021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A51BBA-F76F-3A44-9F32-81E4D6F237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1CCCA6-1644-E549-B459-A22B93AF74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F80CB-752D-9042-8089-EDB9349304D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794955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D05419-99AA-F64D-9F2E-817CA8D4B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BA822C-DF2D-7541-BE72-56C35C012B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1A15B8-C07A-054C-8CB8-3E518C23F2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98093-26D9-8346-836D-521EC5632111}" type="datetimeFigureOut">
              <a:rPr lang="x-none" smtClean="0"/>
              <a:t>13/10/2021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C3CAFB-E89D-A34E-9FD6-8040CA244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6FB0A-3F24-154D-839F-14B28A7AE6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F80CB-752D-9042-8089-EDB9349304D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8498898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28A0CB-2A5D-8A49-A1B7-2CE89CBCC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05B601-29F3-3843-94BD-565C4E5AD6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892094-E767-A54A-8E45-9A1327C308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B7E2052-2D45-F844-9C5C-CBB40ACE5C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98093-26D9-8346-836D-521EC5632111}" type="datetimeFigureOut">
              <a:rPr lang="x-none" smtClean="0"/>
              <a:t>13/10/2021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AC7FDF-E14B-0741-B8EE-F6A0C9218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F85419-B660-C145-8924-89BB78730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F80CB-752D-9042-8089-EDB9349304D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0002222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3595D2-6F4A-4E41-A6A2-DF09FD3512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05E9F9-8C34-6744-8B31-C2419764FD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4F1472-69CA-E94E-91DC-345DFC0D30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22D2C8-840C-FB41-9944-F4D4DB361B0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B68BD6D-1045-9F46-B5B8-B04C19CA075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2208D50-4C96-BA46-8B2A-85105F167C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98093-26D9-8346-836D-521EC5632111}" type="datetimeFigureOut">
              <a:rPr lang="x-none" smtClean="0"/>
              <a:t>13/10/2021</a:t>
            </a:fld>
            <a:endParaRPr lang="x-non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27595D9-D640-7E44-8C38-7B3D20335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C922145-FE5A-A745-9818-E0DF011FC9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F80CB-752D-9042-8089-EDB9349304D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31556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CA7058-6D0C-734D-A0EB-9C25A7E09C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54130FC-C422-6240-BAF2-531213EE94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98093-26D9-8346-836D-521EC5632111}" type="datetimeFigureOut">
              <a:rPr lang="x-none" smtClean="0"/>
              <a:t>13/10/2021</a:t>
            </a:fld>
            <a:endParaRPr lang="x-non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11BF42-9D3B-6949-B3BB-3234CE4A8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F08E59-B267-F542-B8AF-6BDE84DC9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F80CB-752D-9042-8089-EDB9349304D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4258348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501C17A-AF92-2948-B4E2-A97D1F80D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98093-26D9-8346-836D-521EC5632111}" type="datetimeFigureOut">
              <a:rPr lang="x-none" smtClean="0"/>
              <a:t>13/10/2021</a:t>
            </a:fld>
            <a:endParaRPr lang="x-non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D0FB314-6D21-834A-A5AA-4CCF2110B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C481DF-FF5A-714F-A81D-4485A32864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F80CB-752D-9042-8089-EDB9349304D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7745691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AD5356-CD34-B84E-9AB3-056AF044E1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B080C2-CC4F-2A48-B628-FF934E5123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07C452-599E-C440-8095-1C43EF70AC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D17B1E-05DE-6943-8237-E678B74189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98093-26D9-8346-836D-521EC5632111}" type="datetimeFigureOut">
              <a:rPr lang="x-none" smtClean="0"/>
              <a:t>13/10/2021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58ADDE-8ABA-5D42-9797-FC4B47D0E6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5FCC64-B063-964C-98E8-F4F5B6EE1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F80CB-752D-9042-8089-EDB9349304D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3858293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55DE26-72E8-194F-B06A-8974782A9A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56D5933-B166-7846-9296-40CE7325DD5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AE4A75-7ECF-FA42-9220-4B3E70040C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B7FFBE-9367-0440-A02F-1B1CA69AD8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898093-26D9-8346-836D-521EC5632111}" type="datetimeFigureOut">
              <a:rPr lang="x-none" smtClean="0"/>
              <a:t>13/10/2021</a:t>
            </a:fld>
            <a:endParaRPr lang="x-non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FB3D700-6F70-5E40-A3E9-60B4E7297A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1EB9AA-412C-C446-8ED2-1636B1266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6F80CB-752D-9042-8089-EDB9349304D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076257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AE615EC-4B66-C740-A6B1-2DCADAA8AF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1FFADA-F4A6-204C-BD08-3443D0434E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B28CA8-72D9-A740-9D66-539FC5E25C0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898093-26D9-8346-836D-521EC5632111}" type="datetimeFigureOut">
              <a:rPr lang="x-none" smtClean="0"/>
              <a:t>13/10/2021</a:t>
            </a:fld>
            <a:endParaRPr lang="x-non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4A3B28-E407-7041-A25D-ABA52B2957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3C847B-B146-6A48-B13B-D7A80CA448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6F80CB-752D-9042-8089-EDB9349304DF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620915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rthobullets.com/trauma/1016/humeral-shaft-fractures#926" TargetMode="External"/><Relationship Id="rId2" Type="http://schemas.openxmlformats.org/officeDocument/2006/relationships/hyperlink" Target="https://www.orthobullets.com/evidence/10761938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71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6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8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5.jpeg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591127" y="4191001"/>
            <a:ext cx="10668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Presented by</a:t>
            </a:r>
          </a:p>
          <a:p>
            <a:pPr algn="ctr"/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Maghrabi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AbdelAal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MD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ain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shams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univ</a:t>
            </a:r>
            <a:endParaRPr lang="en-US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Lecturer of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orthopaedic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surgery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oct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 </a:t>
            </a:r>
            <a:r>
              <a:rPr lang="en-US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univ</a:t>
            </a:r>
            <a:r>
              <a:rPr lang="en-US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94327" y="2743200"/>
            <a:ext cx="10464800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dirty="0">
                <a:solidFill>
                  <a:schemeClr val="tx2"/>
                </a:solidFill>
              </a:rPr>
              <a:t> UPPER LIMB TRAUMA</a:t>
            </a:r>
          </a:p>
          <a:p>
            <a:pPr algn="ctr"/>
            <a:endParaRPr lang="en-US" sz="2400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9963" y="2438400"/>
            <a:ext cx="11924143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10486" b="83816"/>
          <a:stretch/>
        </p:blipFill>
        <p:spPr bwMode="auto">
          <a:xfrm>
            <a:off x="-300841" y="-4619501"/>
            <a:ext cx="12619512" cy="2398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10486" b="83816"/>
          <a:stretch/>
        </p:blipFill>
        <p:spPr bwMode="auto">
          <a:xfrm>
            <a:off x="787320" y="131290"/>
            <a:ext cx="10849429" cy="2062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47221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1524000" y="6160358"/>
            <a:ext cx="99568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57201" y="1066800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0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617773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152400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711200" y="1281152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fontAlgn="base">
              <a:buFont typeface="Arial" pitchFamily="34" charset="0"/>
              <a:buChar char="•"/>
            </a:pPr>
            <a:r>
              <a:rPr lang="en-US" sz="2400" b="1" dirty="0"/>
              <a:t>neurovascular injury</a:t>
            </a:r>
          </a:p>
        </p:txBody>
      </p:sp>
      <p:sp>
        <p:nvSpPr>
          <p:cNvPr id="12" name="Rectangle 11"/>
          <p:cNvSpPr/>
          <p:nvPr/>
        </p:nvSpPr>
        <p:spPr>
          <a:xfrm>
            <a:off x="506250" y="1280916"/>
            <a:ext cx="6124028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en-US" sz="3200" b="1" dirty="0"/>
          </a:p>
          <a:p>
            <a:r>
              <a:rPr lang="en-US" b="1" i="1" dirty="0"/>
              <a:t> 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098" name="Picture 2" descr="Anterior approach to the clavicl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8141" y="1281152"/>
            <a:ext cx="6233351" cy="4614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99857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1524000" y="6160358"/>
            <a:ext cx="99568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57201" y="1066800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0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617773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152400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711200" y="1281152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3005959" y="1328477"/>
            <a:ext cx="6096000" cy="86177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ar-EG" dirty="0"/>
          </a:p>
          <a:p>
            <a:r>
              <a:rPr lang="en-US" sz="3200" b="1" dirty="0">
                <a:solidFill>
                  <a:schemeClr val="tx2"/>
                </a:solidFill>
              </a:rPr>
              <a:t>Allman Classification 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4400" y="2354317"/>
            <a:ext cx="4089400" cy="3409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63318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1524000" y="6160358"/>
            <a:ext cx="99568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57201" y="1066800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0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617773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152400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1447801"/>
            <a:ext cx="3251200" cy="183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0" y="3657600"/>
            <a:ext cx="6350000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038931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77829" y="3089626"/>
            <a:ext cx="9624291" cy="879762"/>
          </a:xfrm>
        </p:spPr>
        <p:txBody>
          <a:bodyPr>
            <a:normAutofit fontScale="90000"/>
          </a:bodyPr>
          <a:lstStyle/>
          <a:p>
            <a:endParaRPr lang="en-US" sz="66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1524000" y="6160358"/>
            <a:ext cx="99568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57201" y="1066800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0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617773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152400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0300" y="1312684"/>
            <a:ext cx="3581400" cy="1704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000" y="3046562"/>
            <a:ext cx="6350000" cy="286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572" y="2057400"/>
            <a:ext cx="5105400" cy="3238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32788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77829" y="3089626"/>
            <a:ext cx="9624291" cy="879762"/>
          </a:xfrm>
        </p:spPr>
        <p:txBody>
          <a:bodyPr>
            <a:normAutofit fontScale="90000"/>
          </a:bodyPr>
          <a:lstStyle/>
          <a:p>
            <a:endParaRPr lang="en-US" sz="66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1524000" y="6160358"/>
            <a:ext cx="99568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57201" y="1066800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0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617773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152400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9200" y="968266"/>
            <a:ext cx="4368800" cy="327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8468" y="3833951"/>
            <a:ext cx="7340600" cy="284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27025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1524000" y="6160358"/>
            <a:ext cx="99568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57201" y="1066800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0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617773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152400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965201" y="1524000"/>
            <a:ext cx="1031239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i="1" dirty="0">
                <a:solidFill>
                  <a:schemeClr val="tx2"/>
                </a:solidFill>
              </a:rPr>
              <a:t>Treatment </a:t>
            </a:r>
            <a:endParaRPr lang="en-US" sz="3600" dirty="0">
              <a:solidFill>
                <a:schemeClr val="tx2"/>
              </a:solidFill>
            </a:endParaRPr>
          </a:p>
          <a:p>
            <a:pPr fontAlgn="base"/>
            <a:r>
              <a:rPr lang="en-US" dirty="0"/>
              <a:t> </a:t>
            </a:r>
            <a:r>
              <a:rPr lang="en-US" b="1" dirty="0"/>
              <a:t>sling immobilization with gentle ROM exercises at 2-4 weeks and strengthening at 6-10 weeks</a:t>
            </a:r>
            <a:endParaRPr lang="en-US" dirty="0"/>
          </a:p>
          <a:p>
            <a:pPr fontAlgn="base"/>
            <a:r>
              <a:rPr lang="en-US" dirty="0"/>
              <a:t>indications</a:t>
            </a:r>
          </a:p>
          <a:p>
            <a:pPr fontAlgn="base"/>
            <a:r>
              <a:rPr lang="en-US" dirty="0"/>
              <a:t>&lt; 2cm shortening and displacement  </a:t>
            </a:r>
          </a:p>
          <a:p>
            <a:pPr fontAlgn="base"/>
            <a:r>
              <a:rPr lang="en-US" dirty="0"/>
              <a:t>no neurovascular injury</a:t>
            </a:r>
          </a:p>
          <a:p>
            <a:endParaRPr lang="ar-EG" dirty="0"/>
          </a:p>
          <a:p>
            <a:r>
              <a:rPr lang="en-US" b="1" dirty="0"/>
              <a:t> </a:t>
            </a:r>
            <a:endParaRPr lang="en-US" dirty="0"/>
          </a:p>
          <a:p>
            <a:endParaRPr lang="en-US" b="1" dirty="0"/>
          </a:p>
          <a:p>
            <a:endParaRPr lang="en-US" dirty="0"/>
          </a:p>
        </p:txBody>
      </p:sp>
      <p:pic>
        <p:nvPicPr>
          <p:cNvPr id="4098" name="Picture 2" descr="C:\Users\elkhedewy\Desktop\مغربي\IMG-20201222-WA001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2362200"/>
            <a:ext cx="5819755" cy="3634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elkhedewy\Desktop\مغربي\IMG-20201222-WA0026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3701649"/>
            <a:ext cx="5270500" cy="3179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67425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1524000" y="6160358"/>
            <a:ext cx="99568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57201" y="1066800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0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617773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152400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842581" y="1281152"/>
            <a:ext cx="6096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u="sng" dirty="0"/>
              <a:t>Operative </a:t>
            </a:r>
          </a:p>
          <a:p>
            <a:pPr fontAlgn="base"/>
            <a:r>
              <a:rPr lang="en-US" dirty="0"/>
              <a:t> </a:t>
            </a:r>
            <a:r>
              <a:rPr lang="en-US" b="1" dirty="0"/>
              <a:t>open reduction internal fixation:</a:t>
            </a:r>
            <a:r>
              <a:rPr lang="en-US" dirty="0"/>
              <a:t>  </a:t>
            </a:r>
          </a:p>
          <a:p>
            <a:pPr fontAlgn="base"/>
            <a:r>
              <a:rPr lang="en-US" dirty="0"/>
              <a:t>open fractures</a:t>
            </a:r>
          </a:p>
          <a:p>
            <a:pPr fontAlgn="base"/>
            <a:r>
              <a:rPr lang="en-US" dirty="0"/>
              <a:t>displaced fracture with skin tenting  </a:t>
            </a:r>
          </a:p>
          <a:p>
            <a:pPr fontAlgn="base"/>
            <a:r>
              <a:rPr lang="en-US" dirty="0" err="1"/>
              <a:t>subclavian</a:t>
            </a:r>
            <a:r>
              <a:rPr lang="en-US" dirty="0"/>
              <a:t> artery or vein injury</a:t>
            </a:r>
          </a:p>
          <a:p>
            <a:pPr fontAlgn="base"/>
            <a:r>
              <a:rPr lang="en-US" dirty="0"/>
              <a:t>floating shoulder (clavicle and scapular neck fracture)</a:t>
            </a:r>
          </a:p>
          <a:p>
            <a:pPr fontAlgn="base"/>
            <a:r>
              <a:rPr lang="en-US" dirty="0"/>
              <a:t>symptomatic nonunion</a:t>
            </a:r>
          </a:p>
          <a:p>
            <a:pPr fontAlgn="base"/>
            <a:r>
              <a:rPr lang="en-US" dirty="0"/>
              <a:t>symptomatic </a:t>
            </a:r>
            <a:r>
              <a:rPr lang="en-US" dirty="0" err="1"/>
              <a:t>malunion</a:t>
            </a:r>
            <a:endParaRPr lang="en-US" dirty="0"/>
          </a:p>
          <a:p>
            <a:endParaRPr lang="en-US" dirty="0"/>
          </a:p>
        </p:txBody>
      </p:sp>
      <p:pic>
        <p:nvPicPr>
          <p:cNvPr id="5122" name="Picture 2" descr="C:\Users\elkhedewy\Desktop\مغربي\IMG-20201222-WA001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201" y="3005641"/>
            <a:ext cx="9878291" cy="2598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62736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EG"/>
          </a:p>
        </p:txBody>
      </p:sp>
      <p:pic>
        <p:nvPicPr>
          <p:cNvPr id="2050" name="Picture 2" descr="Clavicle Plating System | Acum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46" y="334698"/>
            <a:ext cx="10515600" cy="5915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717647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252274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770168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77829" y="3089626"/>
            <a:ext cx="9624291" cy="879762"/>
          </a:xfrm>
        </p:spPr>
        <p:txBody>
          <a:bodyPr>
            <a:normAutofit fontScale="90000"/>
          </a:bodyPr>
          <a:lstStyle/>
          <a:p>
            <a:endParaRPr lang="en-US" sz="66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1524000" y="6160358"/>
            <a:ext cx="99568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57201" y="1066800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0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617773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152400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2800" y="835597"/>
            <a:ext cx="7010400" cy="251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8000" y="3381729"/>
            <a:ext cx="5652315" cy="29553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963" y="3429000"/>
            <a:ext cx="4279900" cy="287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84861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932A7-DC44-BA4A-8A3D-6A74A85466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SHOULDER DISLOCATION</a:t>
            </a:r>
            <a:endParaRPr lang="x-none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CF31CB-7143-5A44-97F4-8C037DD5D2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084" y="1281152"/>
            <a:ext cx="5257800" cy="4351338"/>
          </a:xfrm>
        </p:spPr>
        <p:txBody>
          <a:bodyPr>
            <a:normAutofit/>
          </a:bodyPr>
          <a:lstStyle/>
          <a:p>
            <a:pPr fontAlgn="base"/>
            <a:endParaRPr lang="en-US" dirty="0"/>
          </a:p>
          <a:p>
            <a:pPr fontAlgn="base"/>
            <a:r>
              <a:rPr lang="en-US" dirty="0"/>
              <a:t>Static (bony anatomy, capsule, labrum, </a:t>
            </a:r>
            <a:r>
              <a:rPr lang="en-US" dirty="0" err="1"/>
              <a:t>glenoid</a:t>
            </a:r>
            <a:r>
              <a:rPr lang="en-US" dirty="0"/>
              <a:t>) and  </a:t>
            </a:r>
            <a:r>
              <a:rPr lang="en-US" b="1" dirty="0"/>
              <a:t>Anterior band of IGHL </a:t>
            </a:r>
            <a:r>
              <a:rPr lang="en-US" dirty="0"/>
              <a:t>(provides static restraint with arm in 90° of abduction and external rotation</a:t>
            </a:r>
          </a:p>
          <a:p>
            <a:r>
              <a:rPr lang="en-US" dirty="0"/>
              <a:t>dynamic (rotator cuff, long head of biceps tendon)</a:t>
            </a:r>
            <a:endParaRPr lang="x-none" dirty="0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370BAA4D-319B-7D4D-8D8D-99E828BA83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1905000"/>
            <a:ext cx="4929707" cy="4033667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457201" y="1371600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617773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152400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35334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OBJECTIVES</a:t>
            </a:r>
            <a:endParaRPr lang="ar-E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/>
              <a:t>TEACH THE STUDENTS HOW TO:</a:t>
            </a:r>
          </a:p>
          <a:p>
            <a:r>
              <a:rPr lang="en-US" dirty="0"/>
              <a:t>IDETIFY BONY LANDMARKS AND MUSCLE ATTACHMENTS</a:t>
            </a:r>
          </a:p>
          <a:p>
            <a:r>
              <a:rPr lang="en-US" dirty="0"/>
              <a:t>DIAGNOSE BONE FRACTURES</a:t>
            </a:r>
          </a:p>
          <a:p>
            <a:r>
              <a:rPr lang="en-US" dirty="0"/>
              <a:t>MANAGE FRACTURES OF UPPER LIMB </a:t>
            </a:r>
          </a:p>
          <a:p>
            <a:r>
              <a:rPr lang="en-US" dirty="0"/>
              <a:t>DEAL WITH A CASE OF DISLOCATION </a:t>
            </a:r>
            <a:endParaRPr lang="ar-EG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457201" y="1319074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870047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404674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28350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833FA3-6664-3F44-B352-450B88083C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76C1450D-63CC-6A4C-990B-66D2937161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3733800"/>
            <a:ext cx="5420570" cy="2581943"/>
          </a:xfrm>
        </p:spPr>
      </p:pic>
      <p:cxnSp>
        <p:nvCxnSpPr>
          <p:cNvPr id="5" name="Straight Connector 4"/>
          <p:cNvCxnSpPr/>
          <p:nvPr/>
        </p:nvCxnSpPr>
        <p:spPr>
          <a:xfrm>
            <a:off x="457201" y="1066800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617773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152400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838200" y="1981200"/>
            <a:ext cx="70866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sz="2000" b="1" dirty="0"/>
              <a:t>Humeral head</a:t>
            </a:r>
          </a:p>
          <a:p>
            <a:pPr fontAlgn="base"/>
            <a:r>
              <a:rPr lang="en-US" sz="2000" dirty="0"/>
              <a:t>greater and lesser </a:t>
            </a:r>
            <a:r>
              <a:rPr lang="en-US" sz="2000" dirty="0" err="1"/>
              <a:t>tuberosities</a:t>
            </a:r>
            <a:r>
              <a:rPr lang="en-US" sz="2000" dirty="0"/>
              <a:t> are attachment sites for the rotator cuff</a:t>
            </a:r>
          </a:p>
          <a:p>
            <a:pPr fontAlgn="base"/>
            <a:r>
              <a:rPr lang="en-US" sz="2000" dirty="0"/>
              <a:t>spheroidal in shape</a:t>
            </a:r>
          </a:p>
          <a:p>
            <a:pPr fontAlgn="base"/>
            <a:r>
              <a:rPr lang="en-US" sz="2000" b="1" dirty="0" err="1"/>
              <a:t>Glenoid</a:t>
            </a:r>
            <a:endParaRPr lang="en-US" sz="2000" b="1" dirty="0"/>
          </a:p>
          <a:p>
            <a:pPr fontAlgn="base"/>
            <a:r>
              <a:rPr lang="en-US" sz="2000" dirty="0"/>
              <a:t>pear-shaped surface </a:t>
            </a:r>
          </a:p>
          <a:p>
            <a:pPr fontAlgn="base"/>
            <a:r>
              <a:rPr lang="en-US" sz="2000" b="1" dirty="0"/>
              <a:t>Coracoid</a:t>
            </a:r>
          </a:p>
          <a:p>
            <a:pPr fontAlgn="base"/>
            <a:r>
              <a:rPr lang="en-US" sz="2000" dirty="0" err="1"/>
              <a:t>coracobrachialis</a:t>
            </a:r>
            <a:r>
              <a:rPr lang="en-US" sz="2000" dirty="0"/>
              <a:t>, </a:t>
            </a:r>
            <a:r>
              <a:rPr lang="en-US" sz="2000" dirty="0" err="1"/>
              <a:t>pectoralis</a:t>
            </a:r>
            <a:r>
              <a:rPr lang="en-US" sz="2000" dirty="0"/>
              <a:t> minor, and short head of the biceps attach to the coracoid</a:t>
            </a:r>
          </a:p>
          <a:p>
            <a:pPr fontAlgn="base"/>
            <a:r>
              <a:rPr lang="en-US" sz="2000" b="1" dirty="0"/>
              <a:t>Acromion</a:t>
            </a:r>
          </a:p>
        </p:txBody>
      </p:sp>
    </p:spTree>
    <p:extLst>
      <p:ext uri="{BB962C8B-B14F-4D97-AF65-F5344CB8AC3E}">
        <p14:creationId xmlns:p14="http://schemas.microsoft.com/office/powerpoint/2010/main" val="34061490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en-US" b="1" dirty="0"/>
              <a:t>Static restraints</a:t>
            </a:r>
          </a:p>
          <a:p>
            <a:pPr marL="0" indent="0" fontAlgn="base">
              <a:buNone/>
            </a:pPr>
            <a:r>
              <a:rPr lang="en-US" dirty="0" err="1"/>
              <a:t>glenohumeral</a:t>
            </a:r>
            <a:r>
              <a:rPr lang="en-US" dirty="0"/>
              <a:t> ligaments , </a:t>
            </a:r>
            <a:r>
              <a:rPr lang="en-US" dirty="0" err="1"/>
              <a:t>glenoid</a:t>
            </a:r>
            <a:r>
              <a:rPr lang="en-US" dirty="0"/>
              <a:t> labrum, articular congruity AND negative </a:t>
            </a:r>
            <a:r>
              <a:rPr lang="en-US" dirty="0" err="1"/>
              <a:t>intraarticular</a:t>
            </a:r>
            <a:r>
              <a:rPr lang="en-US" dirty="0"/>
              <a:t> pressure (if release head will </a:t>
            </a:r>
            <a:r>
              <a:rPr lang="en-US" dirty="0" err="1"/>
              <a:t>sublux</a:t>
            </a:r>
            <a:r>
              <a:rPr lang="en-US" dirty="0"/>
              <a:t> inferiorly)</a:t>
            </a:r>
          </a:p>
          <a:p>
            <a:pPr fontAlgn="base"/>
            <a:r>
              <a:rPr lang="en-US" b="1" dirty="0"/>
              <a:t>Dynamic restraints</a:t>
            </a:r>
          </a:p>
          <a:p>
            <a:pPr marL="0" indent="0" fontAlgn="base">
              <a:buNone/>
            </a:pPr>
            <a:r>
              <a:rPr lang="en-US" dirty="0"/>
              <a:t>rotator cuff muscles, biceps long head AND </a:t>
            </a:r>
            <a:r>
              <a:rPr lang="en-US" dirty="0" err="1"/>
              <a:t>periscapular</a:t>
            </a:r>
            <a:r>
              <a:rPr lang="en-US" dirty="0"/>
              <a:t> muscles</a:t>
            </a:r>
          </a:p>
          <a:p>
            <a:endParaRPr lang="ar-EG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457201" y="1166674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717647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252274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352660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AAADF1-865B-ED44-B65C-D92E73735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206E9A99-750E-D249-B7A3-136F1538FF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404972"/>
            <a:ext cx="4741581" cy="3848240"/>
          </a:xfr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DBB87694-5BEC-2143-B08C-793BBABC4F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2219" y="2262372"/>
            <a:ext cx="4291196" cy="3563040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457201" y="1066800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617773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152400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22513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850410-CD74-0F43-99B9-A3F883FF4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B80C27AC-166E-F74D-8BB1-8EA32ED295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416305"/>
            <a:ext cx="5204346" cy="5782607"/>
          </a:xfr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27B9CECE-A67C-4E43-9530-792E4043D3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690688"/>
            <a:ext cx="5602011" cy="4978889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457201" y="1319074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870047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404674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48306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F627D7-AF3E-A248-8069-0BBA048114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774AB68F-8FBD-C648-8011-BEFEB8BAE7F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691" y="1600200"/>
            <a:ext cx="4935490" cy="4351338"/>
          </a:xfr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C6A1D1F-D639-8846-AB6C-C008B893EB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1918" y="1447800"/>
            <a:ext cx="5150443" cy="3949917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457201" y="1066800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617773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152400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43040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AA1054-68F7-FD42-A882-FF8DCDBA92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8404E3CD-B8BB-7A43-B94B-CCFA696A25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3375" y="434719"/>
            <a:ext cx="8825249" cy="5988562"/>
          </a:xfrm>
        </p:spPr>
      </p:pic>
      <p:cxnSp>
        <p:nvCxnSpPr>
          <p:cNvPr id="5" name="Straight Connector 4"/>
          <p:cNvCxnSpPr/>
          <p:nvPr/>
        </p:nvCxnSpPr>
        <p:spPr>
          <a:xfrm>
            <a:off x="457201" y="1066800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617773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152400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722262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263DDC-C904-C049-8D6C-A80351674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F213C92E-1165-D84E-ADE3-256E7ADFAB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70" y="1806449"/>
            <a:ext cx="5257800" cy="4343400"/>
          </a:xfr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468FB768-9BFC-3A45-8209-2FF0B73249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1564737"/>
            <a:ext cx="6249338" cy="4585112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457201" y="1066800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617773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152400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159891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9F2AE5-3653-194F-9B37-6A3DFC546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748BBD-CA34-7842-AEEC-5472EF5E32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Types of dislocation</a:t>
            </a:r>
            <a:endParaRPr lang="x-none" b="1" dirty="0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D05254F1-69C1-0D4B-9D07-013FC7B16F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346" y="1529337"/>
            <a:ext cx="6141976" cy="4095363"/>
          </a:xfrm>
          <a:prstGeom prst="rect">
            <a:avLst/>
          </a:prstGeo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477FD712-6764-D447-9475-CF27EAC1B8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743200"/>
            <a:ext cx="4901628" cy="3670301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457201" y="1066800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617773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152400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94195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1200" y="1289035"/>
            <a:ext cx="9624291" cy="879762"/>
          </a:xfrm>
        </p:spPr>
        <p:txBody>
          <a:bodyPr>
            <a:normAutofit fontScale="90000"/>
          </a:bodyPr>
          <a:lstStyle/>
          <a:p>
            <a:pPr algn="l"/>
            <a:r>
              <a:rPr lang="en-US" sz="6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MOT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1524000" y="6160358"/>
            <a:ext cx="99568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57201" y="1066800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0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617773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152400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C:\Users\elkhedewy\Desktop\مغربي\IMG-20201222-WA001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1747837"/>
            <a:ext cx="8033115" cy="3362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750102" y="2228671"/>
            <a:ext cx="382189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en-US" dirty="0"/>
              <a:t>anteriorly directed force on the arm when the shoulder is abducted and externally rotated</a:t>
            </a:r>
          </a:p>
        </p:txBody>
      </p:sp>
    </p:spTree>
    <p:extLst>
      <p:ext uri="{BB962C8B-B14F-4D97-AF65-F5344CB8AC3E}">
        <p14:creationId xmlns:p14="http://schemas.microsoft.com/office/powerpoint/2010/main" val="335090908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4BCDD2-11A4-694C-BC05-14A0F4D210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CLINICAL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DE6918-1FF9-6147-940E-42F2E1CA18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History of trauma</a:t>
            </a:r>
          </a:p>
          <a:p>
            <a:r>
              <a:rPr lang="en-US" dirty="0"/>
              <a:t>Empty </a:t>
            </a:r>
            <a:r>
              <a:rPr lang="en-US" dirty="0" err="1"/>
              <a:t>glenoid</a:t>
            </a:r>
            <a:endParaRPr lang="en-US" dirty="0"/>
          </a:p>
          <a:p>
            <a:r>
              <a:rPr lang="en-US" dirty="0"/>
              <a:t>Locked in IR?</a:t>
            </a:r>
          </a:p>
          <a:p>
            <a:r>
              <a:rPr lang="en-US" b="1" dirty="0"/>
              <a:t>Axillary nerve injury</a:t>
            </a:r>
          </a:p>
          <a:p>
            <a:r>
              <a:rPr lang="en-US" dirty="0"/>
              <a:t>apprehension sign</a:t>
            </a:r>
            <a:endParaRPr lang="x-none" dirty="0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4397A753-521A-504B-AFA4-2F42656D4A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571" y="1825625"/>
            <a:ext cx="7154229" cy="5370561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457201" y="1371600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617773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152400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8470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1524000" y="6160358"/>
            <a:ext cx="99568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57201" y="1066800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0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617773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152400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711200" y="1281152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2783708" y="152401"/>
            <a:ext cx="450206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/>
              <a:t> Clavicle Fractures </a:t>
            </a:r>
            <a:endParaRPr lang="ar-EG" sz="4400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201" y="1981200"/>
            <a:ext cx="8947016" cy="31339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90046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57464" y="2819400"/>
            <a:ext cx="9624291" cy="879762"/>
          </a:xfrm>
        </p:spPr>
        <p:txBody>
          <a:bodyPr>
            <a:normAutofit fontScale="90000"/>
          </a:bodyPr>
          <a:lstStyle/>
          <a:p>
            <a:br>
              <a:rPr lang="ar-EG" sz="6000" dirty="0"/>
            </a:br>
            <a:r>
              <a:rPr lang="en-US" sz="6000" dirty="0"/>
              <a:t>Radiographs </a:t>
            </a:r>
            <a:br>
              <a:rPr lang="en-US" sz="3600" dirty="0"/>
            </a:br>
            <a:r>
              <a:rPr lang="en-US" sz="3600" dirty="0"/>
              <a:t> true AP, scapular Y and axillary lateral view </a:t>
            </a:r>
            <a:br>
              <a:rPr lang="en-US" sz="3600" dirty="0"/>
            </a:br>
            <a:br>
              <a:rPr lang="en-US" sz="6000" dirty="0"/>
            </a:br>
            <a:br>
              <a:rPr lang="en-US" sz="6000" dirty="0"/>
            </a:br>
            <a:endParaRPr lang="en-US" sz="66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1524000" y="6160358"/>
            <a:ext cx="99568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57201" y="1447800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0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617773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152400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510BB861-F2F7-4945-BAE0-2B47734D7E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628" y="1746087"/>
            <a:ext cx="4638536" cy="5111913"/>
          </a:xfrm>
          <a:prstGeom prst="rect">
            <a:avLst/>
          </a:prstGeom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33FE087B-CB3D-6A44-AD3E-E59F188820B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13"/>
          <a:stretch/>
        </p:blipFill>
        <p:spPr>
          <a:xfrm>
            <a:off x="6604320" y="1694973"/>
            <a:ext cx="4722774" cy="498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0866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82BFAB-6575-2942-8636-0C68214172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 dirty="0"/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39DD7824-D2B5-BD4B-908F-BB3B9AEF2D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5998" y="999543"/>
            <a:ext cx="3592202" cy="6366614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457201" y="1066800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617773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152400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EG" dirty="0"/>
          </a:p>
        </p:txBody>
      </p:sp>
      <p:pic>
        <p:nvPicPr>
          <p:cNvPr id="9" name="Picture 5">
            <a:extLst>
              <a:ext uri="{FF2B5EF4-FFF2-40B4-BE49-F238E27FC236}">
                <a16:creationId xmlns:a16="http://schemas.microsoft.com/office/drawing/2014/main" id="{D5C3E9D1-7ECB-D943-B85B-AB9A45AA5F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1314180"/>
            <a:ext cx="3234473" cy="5737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577800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0B15BA-70A8-3940-983A-FF02988C0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AA5A8C2D-4756-6842-99B1-E40068EBED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683" y="1027906"/>
            <a:ext cx="5340350" cy="4979259"/>
          </a:xfr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13E37055-1605-F24C-891A-2E3F60A53A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240" y="365125"/>
            <a:ext cx="5115560" cy="6363559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457201" y="1066800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617773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152400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824964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D3EA60-A08F-AC4C-9856-EA96D353AA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Greater tuberosity fracture</a:t>
            </a:r>
            <a:endParaRPr lang="x-none"/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8DF84438-CB7E-6C48-91D6-77D6DCF8FA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9269" y="1969468"/>
            <a:ext cx="8373540" cy="3750859"/>
          </a:xfrm>
          <a:prstGeom prst="rect">
            <a:avLst/>
          </a:prstGeom>
        </p:spPr>
      </p:pic>
      <p:cxnSp>
        <p:nvCxnSpPr>
          <p:cNvPr id="4" name="Straight Connector 3"/>
          <p:cNvCxnSpPr/>
          <p:nvPr/>
        </p:nvCxnSpPr>
        <p:spPr>
          <a:xfrm>
            <a:off x="457201" y="1371600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617773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152400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868845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4F4BBD-C0FF-2548-BAE2-2A02A3083B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5D5536-6A8E-C44B-BDCC-726384A71E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105400" cy="3965575"/>
          </a:xfrm>
        </p:spPr>
        <p:txBody>
          <a:bodyPr>
            <a:normAutofit fontScale="77500" lnSpcReduction="20000"/>
          </a:bodyPr>
          <a:lstStyle/>
          <a:p>
            <a:r>
              <a:rPr lang="en-US" sz="4600" b="1" dirty="0"/>
              <a:t>CT SCAN  AND MRI</a:t>
            </a:r>
          </a:p>
          <a:p>
            <a:r>
              <a:rPr lang="en-US" b="1" dirty="0" err="1"/>
              <a:t>Bankart</a:t>
            </a:r>
            <a:r>
              <a:rPr lang="en-US" dirty="0"/>
              <a:t> lesion is an avulsion of the anterior labrum and </a:t>
            </a:r>
            <a:r>
              <a:rPr lang="en-US" b="1" dirty="0"/>
              <a:t>anterior</a:t>
            </a:r>
            <a:r>
              <a:rPr lang="en-US" dirty="0"/>
              <a:t> band of the </a:t>
            </a:r>
            <a:r>
              <a:rPr lang="en-US" b="1" dirty="0"/>
              <a:t>IGHL</a:t>
            </a:r>
            <a:r>
              <a:rPr lang="en-US" dirty="0"/>
              <a:t> from the anterior inferior </a:t>
            </a:r>
            <a:r>
              <a:rPr lang="en-US" dirty="0" err="1"/>
              <a:t>glenoid</a:t>
            </a:r>
            <a:r>
              <a:rPr lang="en-US" dirty="0"/>
              <a:t>.</a:t>
            </a:r>
          </a:p>
          <a:p>
            <a:pPr marL="0" indent="0" fontAlgn="base">
              <a:buNone/>
            </a:pPr>
            <a:r>
              <a:rPr lang="en-US" dirty="0"/>
              <a:t>is present in 80-90% of patients with TUBS</a:t>
            </a:r>
          </a:p>
          <a:p>
            <a:pPr marL="0" indent="0" fontAlgn="base">
              <a:buNone/>
            </a:pPr>
            <a:r>
              <a:rPr lang="en-US" dirty="0"/>
              <a:t>Bony </a:t>
            </a:r>
            <a:r>
              <a:rPr lang="en-US" dirty="0" err="1"/>
              <a:t>Bankart</a:t>
            </a:r>
            <a:r>
              <a:rPr lang="en-US" dirty="0"/>
              <a:t> lesion is a fracture of the anterior inferior </a:t>
            </a:r>
            <a:r>
              <a:rPr lang="en-US" dirty="0" err="1"/>
              <a:t>glenoid</a:t>
            </a:r>
            <a:endParaRPr lang="en-US" dirty="0"/>
          </a:p>
          <a:p>
            <a:endParaRPr lang="en-US" dirty="0"/>
          </a:p>
          <a:p>
            <a:pPr fontAlgn="base"/>
            <a:r>
              <a:rPr lang="en-US" b="1" dirty="0"/>
              <a:t>Hill</a:t>
            </a:r>
            <a:r>
              <a:rPr lang="en-US" dirty="0"/>
              <a:t> </a:t>
            </a:r>
            <a:r>
              <a:rPr lang="en-US" b="1" dirty="0"/>
              <a:t>Sachs</a:t>
            </a:r>
            <a:r>
              <a:rPr lang="en-US" dirty="0"/>
              <a:t> defect  </a:t>
            </a:r>
          </a:p>
          <a:p>
            <a:pPr marL="0" indent="0" fontAlgn="base">
              <a:buNone/>
            </a:pPr>
            <a:r>
              <a:rPr lang="en-US" dirty="0"/>
              <a:t>is a </a:t>
            </a:r>
            <a:r>
              <a:rPr lang="en-US" dirty="0" err="1"/>
              <a:t>chondral</a:t>
            </a:r>
            <a:r>
              <a:rPr lang="en-US" dirty="0"/>
              <a:t> impaction injury in the </a:t>
            </a:r>
            <a:r>
              <a:rPr lang="en-US" dirty="0" err="1"/>
              <a:t>posterosuperior</a:t>
            </a:r>
            <a:r>
              <a:rPr lang="en-US" dirty="0"/>
              <a:t> humeral head secondary to contact with the </a:t>
            </a:r>
            <a:r>
              <a:rPr lang="en-US" dirty="0" err="1"/>
              <a:t>glenoid</a:t>
            </a:r>
            <a:r>
              <a:rPr lang="en-US" dirty="0"/>
              <a:t> rim</a:t>
            </a:r>
          </a:p>
          <a:p>
            <a:pPr marL="0" indent="0">
              <a:buNone/>
            </a:pPr>
            <a:endParaRPr lang="x-none" dirty="0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9D7068F7-D77C-C243-903A-BBD1631920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1005" y="-381000"/>
            <a:ext cx="4091356" cy="3705284"/>
          </a:xfrm>
          <a:prstGeom prst="rect">
            <a:avLst/>
          </a:prstGeo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B9A22B98-AE50-A041-AA1A-5EBDC174EE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3324284"/>
            <a:ext cx="5654770" cy="3495676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457201" y="1066800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617773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033790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EG"/>
          </a:p>
        </p:txBody>
      </p:sp>
      <p:pic>
        <p:nvPicPr>
          <p:cNvPr id="1026" name="Picture 2" descr="https://upload.orthobullets.com/question/3442/images/bony_bankart_c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533400"/>
            <a:ext cx="5400675" cy="540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Connector 4"/>
          <p:cNvCxnSpPr/>
          <p:nvPr/>
        </p:nvCxnSpPr>
        <p:spPr>
          <a:xfrm>
            <a:off x="457201" y="1166674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717647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252274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37179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7DFF57-35D3-F343-BE7B-2AD1898092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Management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406472-90F3-8B45-94B6-A2CE29F079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274324" cy="4117975"/>
          </a:xfrm>
        </p:spPr>
        <p:txBody>
          <a:bodyPr>
            <a:normAutofit fontScale="77500" lnSpcReduction="20000"/>
          </a:bodyPr>
          <a:lstStyle/>
          <a:p>
            <a:endParaRPr lang="ar-SA" dirty="0"/>
          </a:p>
          <a:p>
            <a:r>
              <a:rPr lang="en-US" b="1" dirty="0"/>
              <a:t>acute reduction, immobilization</a:t>
            </a:r>
          </a:p>
          <a:p>
            <a:pPr fontAlgn="base"/>
            <a:r>
              <a:rPr lang="en-US" b="1" dirty="0"/>
              <a:t>risk factors for re-dislocation are</a:t>
            </a:r>
          </a:p>
          <a:p>
            <a:pPr marL="0" indent="0" fontAlgn="base">
              <a:buNone/>
            </a:pPr>
            <a:r>
              <a:rPr lang="en-US" dirty="0"/>
              <a:t>age &lt; 20 (highest risk)</a:t>
            </a:r>
          </a:p>
          <a:p>
            <a:pPr marL="0" indent="0" fontAlgn="base">
              <a:buNone/>
            </a:pPr>
            <a:r>
              <a:rPr lang="en-US" dirty="0"/>
              <a:t>male</a:t>
            </a:r>
          </a:p>
          <a:p>
            <a:pPr marL="0" indent="0" fontAlgn="base">
              <a:buNone/>
            </a:pPr>
            <a:r>
              <a:rPr lang="en-US" dirty="0"/>
              <a:t>contact sports</a:t>
            </a:r>
          </a:p>
          <a:p>
            <a:pPr marL="0" indent="0" fontAlgn="base">
              <a:buNone/>
            </a:pPr>
            <a:r>
              <a:rPr lang="en-US" dirty="0" err="1"/>
              <a:t>Hyperlaxity</a:t>
            </a:r>
            <a:endParaRPr lang="en-US" dirty="0"/>
          </a:p>
          <a:p>
            <a:pPr marL="0" indent="0" fontAlgn="base">
              <a:buNone/>
            </a:pPr>
            <a:r>
              <a:rPr lang="en-US" dirty="0" err="1"/>
              <a:t>glenoid</a:t>
            </a:r>
            <a:r>
              <a:rPr lang="en-US" dirty="0"/>
              <a:t> bone loss &gt;20-25%</a:t>
            </a:r>
          </a:p>
          <a:p>
            <a:endParaRPr lang="en-US" dirty="0"/>
          </a:p>
          <a:p>
            <a:r>
              <a:rPr lang="en-US" b="1" dirty="0" err="1"/>
              <a:t>Bankart</a:t>
            </a:r>
            <a:r>
              <a:rPr lang="en-US" b="1" dirty="0"/>
              <a:t> repair </a:t>
            </a:r>
            <a:endParaRPr lang="x-none" b="1" dirty="0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615122C1-5A63-C342-8188-E29B4615DF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2524" y="1494534"/>
            <a:ext cx="6689184" cy="4682429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457201" y="1447800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617773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152400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624426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ar-E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algn="ctr"/>
            <a:r>
              <a:rPr lang="en-US" sz="7200" dirty="0"/>
              <a:t>SUMMARY</a:t>
            </a:r>
            <a:endParaRPr lang="ar-EG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457201" y="1166674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717647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252274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047614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900B75-FF3F-8944-86CE-805D52429F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Proximal Fracture </a:t>
            </a:r>
            <a:r>
              <a:rPr lang="en-US" b="1" dirty="0" err="1"/>
              <a:t>humerus</a:t>
            </a:r>
            <a:endParaRPr lang="x-none" b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80F48D-494D-F045-BA36-82494F4635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5638800" cy="4651375"/>
          </a:xfrm>
        </p:spPr>
        <p:txBody>
          <a:bodyPr/>
          <a:lstStyle/>
          <a:p>
            <a:pPr fontAlgn="base"/>
            <a:r>
              <a:rPr lang="en-US" dirty="0"/>
              <a:t>Proximal </a:t>
            </a:r>
            <a:r>
              <a:rPr lang="en-US" dirty="0" err="1"/>
              <a:t>humerus</a:t>
            </a:r>
            <a:r>
              <a:rPr lang="en-US" dirty="0"/>
              <a:t> fractures are common fractures often seen in older patients with osteoporotic bone following a fall on an outstretched arm.</a:t>
            </a:r>
          </a:p>
          <a:p>
            <a:pPr fontAlgn="base"/>
            <a:r>
              <a:rPr lang="en-US" dirty="0"/>
              <a:t>may occur at the surgical neck, anatomic neck, greater tuberosity, and lesser tuberosity</a:t>
            </a:r>
          </a:p>
          <a:p>
            <a:pPr marL="0" indent="0">
              <a:buNone/>
            </a:pPr>
            <a:br>
              <a:rPr lang="en-US" dirty="0"/>
            </a:br>
            <a:br>
              <a:rPr lang="en-US" dirty="0"/>
            </a:br>
            <a:endParaRPr lang="x-none"/>
          </a:p>
        </p:txBody>
      </p:sp>
      <p:cxnSp>
        <p:nvCxnSpPr>
          <p:cNvPr id="4" name="Straight Connector 3"/>
          <p:cNvCxnSpPr/>
          <p:nvPr/>
        </p:nvCxnSpPr>
        <p:spPr>
          <a:xfrm>
            <a:off x="457201" y="1600200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6151173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685800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7AF24ECE-AF66-B84C-B0D7-6AE790FECD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5561" y="1916382"/>
            <a:ext cx="4876800" cy="4234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48889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8C949A-C3FC-3446-820D-808FA3A971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91A02C42-718E-8448-A8F8-D8C9BE42E7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000" y="743052"/>
            <a:ext cx="5205139" cy="6683300"/>
          </a:xfrm>
        </p:spPr>
      </p:pic>
      <p:cxnSp>
        <p:nvCxnSpPr>
          <p:cNvPr id="5" name="Straight Connector 4"/>
          <p:cNvCxnSpPr/>
          <p:nvPr/>
        </p:nvCxnSpPr>
        <p:spPr>
          <a:xfrm>
            <a:off x="457201" y="1066800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617773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152400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762000" y="1981200"/>
            <a:ext cx="6096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/>
            <a:r>
              <a:rPr lang="en-US" sz="2400" b="1" dirty="0"/>
              <a:t>anatomic neck  </a:t>
            </a:r>
          </a:p>
          <a:p>
            <a:pPr fontAlgn="base"/>
            <a:r>
              <a:rPr lang="en-US" sz="2400" dirty="0"/>
              <a:t>represents the old epiphyseal plate</a:t>
            </a:r>
          </a:p>
          <a:p>
            <a:pPr fontAlgn="base"/>
            <a:r>
              <a:rPr lang="en-US" sz="2400" b="1" dirty="0"/>
              <a:t>surgical neck  </a:t>
            </a:r>
          </a:p>
          <a:p>
            <a:pPr fontAlgn="base"/>
            <a:r>
              <a:rPr lang="en-US" sz="2400" dirty="0"/>
              <a:t>represents the weakened area below head</a:t>
            </a:r>
          </a:p>
          <a:p>
            <a:pPr fontAlgn="base"/>
            <a:r>
              <a:rPr lang="en-US" sz="2400" dirty="0"/>
              <a:t>more often involved in fractures than anatomic neck</a:t>
            </a:r>
          </a:p>
          <a:p>
            <a:pPr fontAlgn="base"/>
            <a:r>
              <a:rPr lang="en-US" sz="2400" b="1" dirty="0"/>
              <a:t>average neck-shaft angle is 135 degrees</a:t>
            </a:r>
          </a:p>
        </p:txBody>
      </p:sp>
    </p:spTree>
    <p:extLst>
      <p:ext uri="{BB962C8B-B14F-4D97-AF65-F5344CB8AC3E}">
        <p14:creationId xmlns:p14="http://schemas.microsoft.com/office/powerpoint/2010/main" val="16699627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6324600" cy="4351338"/>
          </a:xfrm>
        </p:spPr>
        <p:txBody>
          <a:bodyPr>
            <a:normAutofit/>
          </a:bodyPr>
          <a:lstStyle/>
          <a:p>
            <a:pPr fontAlgn="base"/>
            <a:r>
              <a:rPr lang="en-US" dirty="0"/>
              <a:t>Most of all clavicle fractures will occur in the middle third segment</a:t>
            </a:r>
          </a:p>
          <a:p>
            <a:pPr fontAlgn="base"/>
            <a:r>
              <a:rPr lang="en-US" dirty="0"/>
              <a:t>the junction of the outer and middle thirds is the thinnest part of the bone and is the only area not protected by or reinforced with muscle and ligamentous attachments</a:t>
            </a:r>
          </a:p>
          <a:p>
            <a:pPr fontAlgn="base"/>
            <a:r>
              <a:rPr lang="en-US" dirty="0"/>
              <a:t>it is therefore prone to fracture, particularly with axial loading</a:t>
            </a:r>
          </a:p>
        </p:txBody>
      </p:sp>
      <p:pic>
        <p:nvPicPr>
          <p:cNvPr id="4" name="Picture 2" descr="Clavicle Fracture (Broken Collarbone) - OrthoInfo - AA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2209800"/>
            <a:ext cx="3440042" cy="3164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Straight Connector 7"/>
          <p:cNvCxnSpPr/>
          <p:nvPr/>
        </p:nvCxnSpPr>
        <p:spPr>
          <a:xfrm>
            <a:off x="457201" y="1166674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9" name="Picture 8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717647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252274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293112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BAC625-B671-B145-8F3C-94C8AD14A8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56B9FC7D-5BEF-1740-867A-0A66125199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066800"/>
            <a:ext cx="5243551" cy="5486545"/>
          </a:xfr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B78C3ED0-FC52-C74C-8014-37EE1850DF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1281152"/>
            <a:ext cx="3568982" cy="5006491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457201" y="1066800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617773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152400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59007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209E8E-4A4F-4848-A8B8-637067C39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dispalcement</a:t>
            </a:r>
            <a:endParaRPr lang="x-none"/>
          </a:p>
        </p:txBody>
      </p:sp>
      <p:cxnSp>
        <p:nvCxnSpPr>
          <p:cNvPr id="4" name="Straight Connector 3"/>
          <p:cNvCxnSpPr/>
          <p:nvPr/>
        </p:nvCxnSpPr>
        <p:spPr>
          <a:xfrm>
            <a:off x="457201" y="1371600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617773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152400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182180" y="1844497"/>
            <a:ext cx="4812145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fontAlgn="base">
              <a:buFont typeface="Arial" pitchFamily="34" charset="0"/>
              <a:buChar char="•"/>
            </a:pPr>
            <a:r>
              <a:rPr lang="en-US" sz="2800" b="1" dirty="0" err="1"/>
              <a:t>pectoralis</a:t>
            </a:r>
            <a:r>
              <a:rPr lang="en-US" sz="2800" b="1" dirty="0"/>
              <a:t> major </a:t>
            </a:r>
            <a:r>
              <a:rPr lang="en-US" sz="2800" dirty="0"/>
              <a:t>displaces shaft anteriorly and medially</a:t>
            </a:r>
          </a:p>
          <a:p>
            <a:pPr marL="457200" indent="-457200" fontAlgn="base">
              <a:buFont typeface="Arial" pitchFamily="34" charset="0"/>
              <a:buChar char="•"/>
            </a:pPr>
            <a:r>
              <a:rPr lang="en-US" sz="2800" dirty="0"/>
              <a:t>supraspinatus, </a:t>
            </a:r>
            <a:r>
              <a:rPr lang="en-US" sz="2800" dirty="0" err="1"/>
              <a:t>infraspinatus</a:t>
            </a:r>
            <a:r>
              <a:rPr lang="en-US" sz="2800" dirty="0"/>
              <a:t>, and </a:t>
            </a:r>
            <a:r>
              <a:rPr lang="en-US" sz="2800" dirty="0" err="1"/>
              <a:t>teres</a:t>
            </a:r>
            <a:r>
              <a:rPr lang="en-US" sz="2800" dirty="0"/>
              <a:t> minor externally rotate greater tuberosity</a:t>
            </a:r>
          </a:p>
          <a:p>
            <a:pPr marL="457200" indent="-457200" fontAlgn="base">
              <a:buFont typeface="Arial" pitchFamily="34" charset="0"/>
              <a:buChar char="•"/>
            </a:pPr>
            <a:r>
              <a:rPr lang="en-US" sz="2800" b="1" dirty="0" err="1"/>
              <a:t>subscapularis</a:t>
            </a:r>
            <a:r>
              <a:rPr lang="en-US" sz="2800" dirty="0"/>
              <a:t> </a:t>
            </a:r>
            <a:r>
              <a:rPr lang="en-US" sz="2800" dirty="0" err="1"/>
              <a:t>interally</a:t>
            </a:r>
            <a:r>
              <a:rPr lang="en-US" sz="2800" dirty="0"/>
              <a:t> rotates articular segment or lesser tuberosity</a:t>
            </a:r>
          </a:p>
        </p:txBody>
      </p:sp>
      <p:pic>
        <p:nvPicPr>
          <p:cNvPr id="9" name="Picture 4">
            <a:extLst>
              <a:ext uri="{FF2B5EF4-FFF2-40B4-BE49-F238E27FC236}">
                <a16:creationId xmlns:a16="http://schemas.microsoft.com/office/drawing/2014/main" id="{8404E3CD-B8BB-7A43-B94B-CCFA696A25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345" y="1281152"/>
            <a:ext cx="6876389" cy="4666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20447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AC011-B227-D849-A699-D15D2209B3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CLINICAL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1DE063-1CEC-4549-B5BC-5C34AF09C7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en-US" b="1" i="0" u="none" strike="noStrike" dirty="0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Symptoms</a:t>
            </a:r>
          </a:p>
          <a:p>
            <a:pPr fontAlgn="base"/>
            <a:r>
              <a:rPr lang="en-US" b="0" i="0" u="none" strike="noStrike" dirty="0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pain and swelling</a:t>
            </a:r>
          </a:p>
          <a:p>
            <a:pPr fontAlgn="base"/>
            <a:r>
              <a:rPr lang="en-US" b="0" i="0" u="none" strike="noStrike" dirty="0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decreased motion</a:t>
            </a:r>
          </a:p>
          <a:p>
            <a:pPr marL="0" indent="0" fontAlgn="base">
              <a:buNone/>
            </a:pPr>
            <a:r>
              <a:rPr lang="en-US" b="1" i="0" u="none" strike="noStrike" dirty="0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Physical exam</a:t>
            </a:r>
            <a:endParaRPr lang="en-US" b="0" i="0" u="none" strike="noStrike" dirty="0">
              <a:solidFill>
                <a:srgbClr val="232323"/>
              </a:solidFill>
              <a:effectLst/>
              <a:latin typeface="Arial" panose="020B0604020202020204" pitchFamily="34" charset="0"/>
            </a:endParaRPr>
          </a:p>
          <a:p>
            <a:pPr fontAlgn="base"/>
            <a:r>
              <a:rPr lang="en-US" b="0" i="0" u="none" strike="noStrike" dirty="0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extensive ecchymosis of </a:t>
            </a:r>
            <a:r>
              <a:rPr lang="en-US" dirty="0">
                <a:solidFill>
                  <a:srgbClr val="232323"/>
                </a:solidFill>
                <a:latin typeface="Arial" panose="020B0604020202020204" pitchFamily="34" charset="0"/>
              </a:rPr>
              <a:t>arm</a:t>
            </a:r>
            <a:endParaRPr lang="en-US" b="0" i="0" u="none" strike="noStrike" dirty="0">
              <a:solidFill>
                <a:srgbClr val="232323"/>
              </a:solidFill>
              <a:effectLst/>
              <a:latin typeface="Arial" panose="020B0604020202020204" pitchFamily="34" charset="0"/>
            </a:endParaRPr>
          </a:p>
          <a:p>
            <a:pPr fontAlgn="base"/>
            <a:r>
              <a:rPr lang="en-US" b="0" i="0" u="none" strike="noStrike" dirty="0">
                <a:solidFill>
                  <a:srgbClr val="5372A6"/>
                </a:solidFill>
                <a:effectLst/>
                <a:latin typeface="Arial" panose="020B0604020202020204" pitchFamily="34" charset="0"/>
              </a:rPr>
              <a:t>axillary nerve injury</a:t>
            </a:r>
            <a:r>
              <a:rPr lang="en-US" b="0" i="0" u="none" strike="noStrike" dirty="0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 most common</a:t>
            </a:r>
          </a:p>
          <a:p>
            <a:pPr fontAlgn="base"/>
            <a:r>
              <a:rPr lang="en-US" b="0" i="0" u="none" strike="noStrike" dirty="0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determine function of deltoid muscle </a:t>
            </a:r>
          </a:p>
          <a:p>
            <a:pPr marL="0" indent="0" fontAlgn="base">
              <a:buNone/>
            </a:pPr>
            <a:r>
              <a:rPr lang="en-US" b="0" i="0" u="none" strike="noStrike" dirty="0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and lateral shoulder sensation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457201" y="1466684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617773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152400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158FE77-A136-2646-84A6-8A96B39AF2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8646" y="1466684"/>
            <a:ext cx="5249954" cy="4781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15978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CB7353-E2D4-6447-B889-ECBDA49CA8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7AF24ECE-AF66-B84C-B0D7-6AE790FECD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6896" y="-304800"/>
            <a:ext cx="5898013" cy="5121566"/>
          </a:xfr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0C0C5C05-C298-B842-8076-8BEEF51487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-304800"/>
            <a:ext cx="4328780" cy="5497239"/>
          </a:xfrm>
          <a:prstGeom prst="rect">
            <a:avLst/>
          </a:prstGeom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93C4BE6A-B3D5-D240-B9F8-B8E8F97B28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3273" y="3810000"/>
            <a:ext cx="6239807" cy="4446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92736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3F15F3-0368-BC49-9227-2E0950052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5" name="Picture 5">
            <a:extLst>
              <a:ext uri="{FF2B5EF4-FFF2-40B4-BE49-F238E27FC236}">
                <a16:creationId xmlns:a16="http://schemas.microsoft.com/office/drawing/2014/main" id="{B7153143-FED3-5141-A7C0-43D59544DE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3339" y="365123"/>
            <a:ext cx="4702661" cy="7113627"/>
          </a:xfrm>
          <a:prstGeom prst="rect">
            <a:avLst/>
          </a:prstGeom>
        </p:spPr>
      </p:pic>
      <p:pic>
        <p:nvPicPr>
          <p:cNvPr id="9" name="Picture 5">
            <a:extLst>
              <a:ext uri="{FF2B5EF4-FFF2-40B4-BE49-F238E27FC236}">
                <a16:creationId xmlns:a16="http://schemas.microsoft.com/office/drawing/2014/main" id="{A8519F44-0440-EA4A-83E9-D7D8DF0828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9903" y="946434"/>
            <a:ext cx="5869036" cy="5911566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457201" y="1166674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717647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252274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334155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F582B4-CE85-9648-8CB5-6B954B7D7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A9842E9E-1C30-4D40-BE49-685A75FF68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-152400"/>
            <a:ext cx="5301656" cy="7189564"/>
          </a:xfrm>
        </p:spPr>
      </p:pic>
      <p:cxnSp>
        <p:nvCxnSpPr>
          <p:cNvPr id="5" name="Straight Connector 4"/>
          <p:cNvCxnSpPr/>
          <p:nvPr/>
        </p:nvCxnSpPr>
        <p:spPr>
          <a:xfrm>
            <a:off x="457201" y="1166674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717647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252274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156437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Treatment </a:t>
            </a:r>
            <a:endParaRPr lang="ar-E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fontAlgn="base"/>
            <a:r>
              <a:rPr lang="en-US" dirty="0"/>
              <a:t>proximal </a:t>
            </a:r>
            <a:r>
              <a:rPr lang="en-US" dirty="0" err="1"/>
              <a:t>humerus</a:t>
            </a:r>
            <a:r>
              <a:rPr lang="en-US" dirty="0"/>
              <a:t> fractures can be treated </a:t>
            </a:r>
            <a:r>
              <a:rPr lang="en-US" dirty="0" err="1"/>
              <a:t>nonoperatively</a:t>
            </a:r>
            <a:r>
              <a:rPr lang="en-US" dirty="0"/>
              <a:t> if</a:t>
            </a:r>
          </a:p>
          <a:p>
            <a:pPr marL="0" indent="0" fontAlgn="base">
              <a:buNone/>
            </a:pPr>
            <a:r>
              <a:rPr lang="en-US" dirty="0"/>
              <a:t>minimally displaced fractures</a:t>
            </a:r>
          </a:p>
          <a:p>
            <a:pPr marL="0" indent="0" fontAlgn="base">
              <a:buNone/>
            </a:pPr>
            <a:r>
              <a:rPr lang="en-US" dirty="0"/>
              <a:t>greater tuberosity fracture displaced &lt; 5mm</a:t>
            </a:r>
          </a:p>
          <a:p>
            <a:pPr marL="0" indent="0" fontAlgn="base">
              <a:buNone/>
            </a:pPr>
            <a:r>
              <a:rPr lang="en-US" dirty="0"/>
              <a:t>fractures in patients who are not surgical candidates</a:t>
            </a:r>
          </a:p>
          <a:p>
            <a:pPr fontAlgn="base"/>
            <a:r>
              <a:rPr lang="en-US" b="1" dirty="0"/>
              <a:t>CRPP (closed reduction percutaneous pinning)</a:t>
            </a:r>
            <a:endParaRPr lang="en-US" dirty="0"/>
          </a:p>
          <a:p>
            <a:pPr marL="0" indent="0" fontAlgn="base">
              <a:buNone/>
            </a:pPr>
            <a:r>
              <a:rPr lang="en-US" dirty="0"/>
              <a:t>fractures in patients with good bone quality, minimal </a:t>
            </a:r>
            <a:r>
              <a:rPr lang="en-US" dirty="0" err="1"/>
              <a:t>metaphyseal</a:t>
            </a:r>
            <a:r>
              <a:rPr lang="en-US" dirty="0"/>
              <a:t> </a:t>
            </a:r>
            <a:r>
              <a:rPr lang="en-US" dirty="0" err="1"/>
              <a:t>comminution</a:t>
            </a:r>
            <a:endParaRPr lang="en-US" dirty="0"/>
          </a:p>
          <a:p>
            <a:pPr fontAlgn="base"/>
            <a:r>
              <a:rPr lang="en-US" b="1" dirty="0"/>
              <a:t>ORIF</a:t>
            </a:r>
            <a:r>
              <a:rPr lang="en-US" dirty="0"/>
              <a:t> for displaced  fractures</a:t>
            </a:r>
          </a:p>
          <a:p>
            <a:pPr fontAlgn="base"/>
            <a:r>
              <a:rPr lang="en-US" b="1" dirty="0"/>
              <a:t>Intramedullary nailing segmental fractures</a:t>
            </a:r>
            <a:endParaRPr lang="en-US" dirty="0"/>
          </a:p>
          <a:p>
            <a:pPr fontAlgn="base"/>
            <a:r>
              <a:rPr lang="en-US" b="1" dirty="0" err="1"/>
              <a:t>Arthroplasty</a:t>
            </a:r>
            <a:r>
              <a:rPr lang="en-US" b="1" dirty="0"/>
              <a:t> for </a:t>
            </a:r>
            <a:r>
              <a:rPr lang="en-US" dirty="0"/>
              <a:t>older patients with </a:t>
            </a:r>
            <a:r>
              <a:rPr lang="en-US" sz="2600" dirty="0"/>
              <a:t>COMMINUTED  </a:t>
            </a:r>
            <a:r>
              <a:rPr lang="en-US" dirty="0"/>
              <a:t>fracture-dislocation</a:t>
            </a:r>
          </a:p>
          <a:p>
            <a:pPr marL="0" indent="0">
              <a:buNone/>
            </a:pPr>
            <a:endParaRPr lang="en-US" dirty="0"/>
          </a:p>
          <a:p>
            <a:pPr marL="0" indent="0" fontAlgn="base">
              <a:buNone/>
            </a:pPr>
            <a:endParaRPr lang="en-US" dirty="0"/>
          </a:p>
          <a:p>
            <a:endParaRPr lang="ar-EG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457201" y="1319074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870047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404674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188418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E86B0C-B260-0849-97E1-A91F4110CE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55CECE74-4BC9-8B41-94B9-9C63A31A24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447800"/>
            <a:ext cx="3911376" cy="4223153"/>
          </a:xfr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A5700150-BD49-884A-8E95-2F306D35D3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1524000"/>
            <a:ext cx="6383415" cy="4105276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457201" y="1166674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717647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252274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400389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2A8D15-BE71-974E-9B88-B77AA0EA26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6E22688F-9C97-1D4B-9601-86363D5DC3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984802"/>
            <a:ext cx="4600883" cy="5267679"/>
          </a:xfrm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E45D4698-29D1-9243-ACCA-E0AAF2EEA7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290474" y="1280780"/>
            <a:ext cx="4950166" cy="4369801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457201" y="1166674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717647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252274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916932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EG"/>
          </a:p>
        </p:txBody>
      </p:sp>
      <p:pic>
        <p:nvPicPr>
          <p:cNvPr id="4" name="Picture 5">
            <a:extLst>
              <a:ext uri="{FF2B5EF4-FFF2-40B4-BE49-F238E27FC236}">
                <a16:creationId xmlns:a16="http://schemas.microsoft.com/office/drawing/2014/main" id="{95F5D879-8D06-7F4D-A502-372652938F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4800" y="990600"/>
            <a:ext cx="5923753" cy="5133201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457201" y="1166674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717647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252274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79315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533400"/>
            <a:ext cx="5105400" cy="4351338"/>
          </a:xfrm>
        </p:spPr>
        <p:txBody>
          <a:bodyPr/>
          <a:lstStyle/>
          <a:p>
            <a:pPr fontAlgn="base"/>
            <a:r>
              <a:rPr lang="en-US" dirty="0"/>
              <a:t>medial fragment: sternocleidomastoid muscle pulls the medial fragment superiorly</a:t>
            </a:r>
          </a:p>
          <a:p>
            <a:pPr fontAlgn="base"/>
            <a:r>
              <a:rPr lang="en-US" dirty="0"/>
              <a:t>lateral fragment: weight of arm pulls the lateral fragment inferiorly</a:t>
            </a:r>
          </a:p>
          <a:p>
            <a:endParaRPr lang="ar-EG" dirty="0"/>
          </a:p>
          <a:p>
            <a:endParaRPr lang="ar-EG" dirty="0"/>
          </a:p>
        </p:txBody>
      </p:sp>
      <p:pic>
        <p:nvPicPr>
          <p:cNvPr id="1028" name="Picture 4" descr="Anterior approach to the clavicl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3490664"/>
            <a:ext cx="4038600" cy="2989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eforming forces on displaced midshaft clavicle fracture. | Download  Scientific Diagra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739417"/>
            <a:ext cx="4267200" cy="4267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744349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952759-4FE8-1648-88BC-58EDC8E41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Humeral shaft fractures</a:t>
            </a:r>
            <a:endParaRPr lang="x-non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27D20A-9BB7-2545-AD0A-E8F016FBA0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en-US" dirty="0"/>
              <a:t>Humeral shaft fractures are common fractures of the diaphysis of the </a:t>
            </a:r>
            <a:r>
              <a:rPr lang="en-US" dirty="0" err="1"/>
              <a:t>humerus</a:t>
            </a:r>
            <a:r>
              <a:rPr lang="en-US" dirty="0"/>
              <a:t>, which may be associated with radial nerve injury.</a:t>
            </a:r>
          </a:p>
          <a:p>
            <a:pPr fontAlgn="base"/>
            <a:r>
              <a:rPr lang="en-US" dirty="0"/>
              <a:t>Diagnosis is made with orthogonal radiographs of the </a:t>
            </a:r>
            <a:r>
              <a:rPr lang="en-US" dirty="0" err="1"/>
              <a:t>humerus</a:t>
            </a:r>
            <a:r>
              <a:rPr lang="en-US" dirty="0"/>
              <a:t>.</a:t>
            </a:r>
          </a:p>
          <a:p>
            <a:pPr fontAlgn="base"/>
            <a:r>
              <a:rPr lang="en-US" dirty="0"/>
              <a:t>Treatment can be </a:t>
            </a:r>
            <a:r>
              <a:rPr lang="en-US" dirty="0" err="1"/>
              <a:t>nonoperative</a:t>
            </a:r>
            <a:r>
              <a:rPr lang="en-US" dirty="0"/>
              <a:t> or operative depending on location of fracture, fracture morphology, and association with other </a:t>
            </a:r>
            <a:r>
              <a:rPr lang="en-US" dirty="0" err="1"/>
              <a:t>ipsilateral</a:t>
            </a:r>
            <a:r>
              <a:rPr lang="en-US" dirty="0"/>
              <a:t> injuries</a:t>
            </a:r>
          </a:p>
          <a:p>
            <a:pPr marL="0" indent="0">
              <a:buNone/>
            </a:pPr>
            <a:br>
              <a:rPr lang="en-US" dirty="0"/>
            </a:br>
            <a:endParaRPr lang="x-none"/>
          </a:p>
        </p:txBody>
      </p:sp>
      <p:cxnSp>
        <p:nvCxnSpPr>
          <p:cNvPr id="4" name="Straight Connector 3"/>
          <p:cNvCxnSpPr/>
          <p:nvPr/>
        </p:nvCxnSpPr>
        <p:spPr>
          <a:xfrm>
            <a:off x="457201" y="1242874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793847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328474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87917935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E201A8-14A6-2F48-9CDA-7DDC28361D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59B0BFB4-6A1D-3B4E-A104-41EB9775FED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8710" y="1371600"/>
            <a:ext cx="3940716" cy="5116187"/>
          </a:xfrm>
        </p:spPr>
      </p:pic>
      <p:cxnSp>
        <p:nvCxnSpPr>
          <p:cNvPr id="6" name="Straight Connector 5"/>
          <p:cNvCxnSpPr/>
          <p:nvPr/>
        </p:nvCxnSpPr>
        <p:spPr>
          <a:xfrm>
            <a:off x="457201" y="1066800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617773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152400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762000" y="1510016"/>
            <a:ext cx="6096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/>
            <a:r>
              <a:rPr lang="en-US" sz="2400" b="1" dirty="0"/>
              <a:t>Osteology</a:t>
            </a:r>
          </a:p>
          <a:p>
            <a:pPr fontAlgn="base"/>
            <a:r>
              <a:rPr lang="en-US" sz="2400" dirty="0"/>
              <a:t>humeral shaft is cylindrical</a:t>
            </a:r>
          </a:p>
          <a:p>
            <a:pPr fontAlgn="base"/>
            <a:r>
              <a:rPr lang="en-US" sz="2400" dirty="0"/>
              <a:t>distally </a:t>
            </a:r>
            <a:r>
              <a:rPr lang="en-US" sz="2400" dirty="0" err="1"/>
              <a:t>humerus</a:t>
            </a:r>
            <a:r>
              <a:rPr lang="en-US" sz="2400" dirty="0"/>
              <a:t> becomes triangular</a:t>
            </a:r>
          </a:p>
          <a:p>
            <a:pPr fontAlgn="base"/>
            <a:r>
              <a:rPr lang="en-US" sz="2400" b="1" dirty="0"/>
              <a:t>Muscles</a:t>
            </a:r>
          </a:p>
          <a:p>
            <a:pPr fontAlgn="base"/>
            <a:r>
              <a:rPr lang="en-US" sz="2400" dirty="0"/>
              <a:t>insertion for </a:t>
            </a:r>
            <a:r>
              <a:rPr lang="en-US" sz="2400" dirty="0" err="1"/>
              <a:t>pectoralis</a:t>
            </a:r>
            <a:r>
              <a:rPr lang="en-US" sz="2400" dirty="0"/>
              <a:t> major   deltoid   </a:t>
            </a:r>
            <a:r>
              <a:rPr lang="en-US" sz="2400" dirty="0" err="1"/>
              <a:t>coracobrachialis</a:t>
            </a:r>
            <a:r>
              <a:rPr lang="en-US" sz="2400" dirty="0"/>
              <a:t>  </a:t>
            </a:r>
          </a:p>
          <a:p>
            <a:pPr fontAlgn="base"/>
            <a:r>
              <a:rPr lang="en-US" sz="2400" dirty="0"/>
              <a:t>origin for brachialis   triceps   </a:t>
            </a:r>
            <a:r>
              <a:rPr lang="en-US" sz="2400" dirty="0" err="1"/>
              <a:t>brachioradialis</a:t>
            </a:r>
            <a:r>
              <a:rPr lang="en-US" sz="2400" dirty="0"/>
              <a:t>  </a:t>
            </a:r>
          </a:p>
          <a:p>
            <a:pPr fontAlgn="base"/>
            <a:r>
              <a:rPr lang="en-US" sz="2400" b="1" dirty="0"/>
              <a:t>Nerve</a:t>
            </a:r>
          </a:p>
          <a:p>
            <a:pPr fontAlgn="base"/>
            <a:r>
              <a:rPr lang="en-US" sz="2400" dirty="0"/>
              <a:t>radial nerve  </a:t>
            </a:r>
          </a:p>
          <a:p>
            <a:pPr fontAlgn="base"/>
            <a:r>
              <a:rPr lang="en-US" sz="2400" dirty="0"/>
              <a:t>courses along spiral groove</a:t>
            </a:r>
          </a:p>
          <a:p>
            <a:pPr fontAlgn="base"/>
            <a:r>
              <a:rPr lang="en-US" sz="2400" dirty="0"/>
              <a:t>14cm proximal to the lateral epicondyle</a:t>
            </a:r>
          </a:p>
          <a:p>
            <a:pPr fontAlgn="base"/>
            <a:r>
              <a:rPr lang="en-US" sz="2400" dirty="0"/>
              <a:t>20cm proximal to the medial epicondyle</a:t>
            </a:r>
          </a:p>
        </p:txBody>
      </p:sp>
    </p:spTree>
    <p:extLst>
      <p:ext uri="{BB962C8B-B14F-4D97-AF65-F5344CB8AC3E}">
        <p14:creationId xmlns:p14="http://schemas.microsoft.com/office/powerpoint/2010/main" val="135922340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Clinical </a:t>
            </a:r>
            <a:endParaRPr lang="ar-E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en-US" b="1" dirty="0"/>
              <a:t>Symptoms</a:t>
            </a:r>
          </a:p>
          <a:p>
            <a:pPr marL="0" indent="0" fontAlgn="base">
              <a:buNone/>
            </a:pPr>
            <a:r>
              <a:rPr lang="en-US" dirty="0"/>
              <a:t>pain</a:t>
            </a:r>
          </a:p>
          <a:p>
            <a:pPr marL="0" indent="0" fontAlgn="base">
              <a:buNone/>
            </a:pPr>
            <a:r>
              <a:rPr lang="en-US" dirty="0"/>
              <a:t>extremity weakness</a:t>
            </a:r>
          </a:p>
          <a:p>
            <a:pPr fontAlgn="base"/>
            <a:r>
              <a:rPr lang="en-US" b="1" dirty="0"/>
              <a:t>Physical exam</a:t>
            </a:r>
          </a:p>
          <a:p>
            <a:pPr marL="0" indent="0" fontAlgn="base">
              <a:buNone/>
            </a:pPr>
            <a:r>
              <a:rPr lang="en-US" dirty="0"/>
              <a:t>examine overall limb alignment</a:t>
            </a:r>
          </a:p>
          <a:p>
            <a:pPr marL="0" indent="0" fontAlgn="base">
              <a:buNone/>
            </a:pPr>
            <a:r>
              <a:rPr lang="en-US" dirty="0"/>
              <a:t>will often present with shortening and in </a:t>
            </a:r>
            <a:r>
              <a:rPr lang="en-US" dirty="0" err="1"/>
              <a:t>varus</a:t>
            </a:r>
            <a:endParaRPr lang="en-US" dirty="0"/>
          </a:p>
          <a:p>
            <a:pPr marL="0" indent="0" fontAlgn="base">
              <a:buNone/>
            </a:pPr>
            <a:r>
              <a:rPr lang="en-US" dirty="0"/>
              <a:t>preoperative or pre-reduction neurovascular exam is critical</a:t>
            </a:r>
          </a:p>
          <a:p>
            <a:pPr marL="0" indent="0" fontAlgn="base">
              <a:buNone/>
            </a:pPr>
            <a:r>
              <a:rPr lang="en-US" dirty="0"/>
              <a:t>examine and document status of radial nerve pre and post-reduction</a:t>
            </a:r>
          </a:p>
          <a:p>
            <a:endParaRPr lang="ar-EG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457201" y="1319074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870047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404674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470986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ADDEEA-8EBD-1C4D-A4BA-58201F0D5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2C0E3247-E33D-1141-8BF1-E2C33F07E5F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6340" y="2662697"/>
            <a:ext cx="3906011" cy="4019229"/>
          </a:xfr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F06565E2-6581-FC48-891E-AE26CB4C12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0" y="2407641"/>
            <a:ext cx="3505200" cy="4303188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457201" y="1066800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617773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152400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609600" y="190826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/>
            <a:r>
              <a:rPr lang="en-US" dirty="0"/>
              <a:t>AP and lateral</a:t>
            </a:r>
          </a:p>
          <a:p>
            <a:pPr fontAlgn="base"/>
            <a:r>
              <a:rPr lang="en-US" dirty="0"/>
              <a:t>be sure to include joint above and below the site of injury</a:t>
            </a:r>
          </a:p>
        </p:txBody>
      </p:sp>
    </p:spTree>
    <p:extLst>
      <p:ext uri="{BB962C8B-B14F-4D97-AF65-F5344CB8AC3E}">
        <p14:creationId xmlns:p14="http://schemas.microsoft.com/office/powerpoint/2010/main" val="159359729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fontAlgn="base"/>
            <a:r>
              <a:rPr lang="en-US" b="1" dirty="0"/>
              <a:t>splint followed by functional brace </a:t>
            </a:r>
            <a:r>
              <a:rPr lang="en-US" dirty="0">
                <a:hlinkClick r:id="rId2" tooltip="evidence"/>
              </a:rPr>
              <a:t> </a:t>
            </a:r>
            <a:r>
              <a:rPr lang="en-US" dirty="0"/>
              <a:t>  </a:t>
            </a:r>
          </a:p>
          <a:p>
            <a:pPr marL="0" indent="0" fontAlgn="base">
              <a:buNone/>
            </a:pPr>
            <a:r>
              <a:rPr lang="en-US" dirty="0"/>
              <a:t>criteria for acceptable alignment include:   </a:t>
            </a:r>
          </a:p>
          <a:p>
            <a:pPr marL="0" indent="0" fontAlgn="base">
              <a:buNone/>
            </a:pPr>
            <a:r>
              <a:rPr lang="en-US" dirty="0"/>
              <a:t>&lt; 20° anterior angulation</a:t>
            </a:r>
          </a:p>
          <a:p>
            <a:pPr marL="0" indent="0" fontAlgn="base">
              <a:buNone/>
            </a:pPr>
            <a:r>
              <a:rPr lang="en-US" dirty="0"/>
              <a:t>&lt; 30° </a:t>
            </a:r>
            <a:r>
              <a:rPr lang="en-US" dirty="0" err="1"/>
              <a:t>varus</a:t>
            </a:r>
            <a:r>
              <a:rPr lang="en-US" dirty="0"/>
              <a:t>/valgus angulation</a:t>
            </a:r>
          </a:p>
          <a:p>
            <a:pPr marL="0" indent="0" fontAlgn="base">
              <a:buNone/>
            </a:pPr>
            <a:r>
              <a:rPr lang="en-US" dirty="0"/>
              <a:t>&lt; 3 cm shortening</a:t>
            </a:r>
          </a:p>
          <a:p>
            <a:pPr fontAlgn="base"/>
            <a:r>
              <a:rPr lang="en-US" b="1" dirty="0"/>
              <a:t>open reduction and internal fixation (ORIF)</a:t>
            </a:r>
            <a:endParaRPr lang="en-US" dirty="0"/>
          </a:p>
          <a:p>
            <a:pPr fontAlgn="base"/>
            <a:r>
              <a:rPr lang="en-US" dirty="0"/>
              <a:t>open fracture</a:t>
            </a:r>
          </a:p>
          <a:p>
            <a:pPr fontAlgn="base"/>
            <a:r>
              <a:rPr lang="en-US" dirty="0"/>
              <a:t>vascular injury requiring repair</a:t>
            </a:r>
          </a:p>
          <a:p>
            <a:pPr fontAlgn="base"/>
            <a:r>
              <a:rPr lang="en-US" dirty="0" err="1"/>
              <a:t>ipsilateral</a:t>
            </a:r>
            <a:r>
              <a:rPr lang="en-US" dirty="0"/>
              <a:t> forearm fracture (floating elbow)   </a:t>
            </a:r>
            <a:r>
              <a:rPr lang="en-US" dirty="0">
                <a:hlinkClick r:id="rId3" tooltip="question"/>
              </a:rPr>
              <a:t> </a:t>
            </a:r>
            <a:endParaRPr lang="en-US" dirty="0"/>
          </a:p>
          <a:p>
            <a:pPr fontAlgn="base"/>
            <a:r>
              <a:rPr lang="en-US" dirty="0"/>
              <a:t>compartment syndrome</a:t>
            </a:r>
          </a:p>
          <a:p>
            <a:pPr marL="0" indent="0" fontAlgn="base">
              <a:buNone/>
            </a:pPr>
            <a:endParaRPr lang="en-US" dirty="0"/>
          </a:p>
          <a:p>
            <a:endParaRPr lang="ar-EG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457201" y="1166674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717647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252274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429327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B71876-7B61-484B-A6AF-7A530A08E3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C98B2F0D-974C-F34F-97E4-62B54E6ABA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340"/>
          <a:stretch/>
        </p:blipFill>
        <p:spPr>
          <a:xfrm>
            <a:off x="762001" y="1752600"/>
            <a:ext cx="2422634" cy="4591941"/>
          </a:xfr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14A5C570-9738-F04C-A39E-D39F14E4A57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328"/>
          <a:stretch/>
        </p:blipFill>
        <p:spPr>
          <a:xfrm>
            <a:off x="4191000" y="1752600"/>
            <a:ext cx="3297013" cy="4531860"/>
          </a:xfrm>
          <a:prstGeom prst="rect">
            <a:avLst/>
          </a:prstGeom>
        </p:spPr>
      </p:pic>
      <p:pic>
        <p:nvPicPr>
          <p:cNvPr id="6" name="Picture 6">
            <a:extLst>
              <a:ext uri="{FF2B5EF4-FFF2-40B4-BE49-F238E27FC236}">
                <a16:creationId xmlns:a16="http://schemas.microsoft.com/office/drawing/2014/main" id="{DF32AE9D-75A5-3C49-A115-3CE9348559D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67" r="37249"/>
          <a:stretch/>
        </p:blipFill>
        <p:spPr>
          <a:xfrm>
            <a:off x="8610600" y="1606079"/>
            <a:ext cx="2164001" cy="4543770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457201" y="1066800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617773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152400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386859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70E23D-0828-5B49-AB60-0904C63C04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0" u="none" strike="noStrike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distal humerus fractures </a:t>
            </a:r>
            <a:endParaRPr lang="x-none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0DA24E-337E-9F44-8675-0805390119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en-US" dirty="0"/>
              <a:t>Distal </a:t>
            </a:r>
            <a:r>
              <a:rPr lang="en-US" dirty="0" err="1"/>
              <a:t>Humerus</a:t>
            </a:r>
            <a:r>
              <a:rPr lang="en-US" dirty="0"/>
              <a:t> Fractures are traumatic injuries to the elbow that comprise of supracondylar fractures, single column fractures, column fractures or coronal shear fractures.</a:t>
            </a:r>
          </a:p>
          <a:p>
            <a:pPr fontAlgn="base"/>
            <a:r>
              <a:rPr lang="en-US" dirty="0"/>
              <a:t>Diagnosis is made with plain radiographs of the </a:t>
            </a:r>
            <a:r>
              <a:rPr lang="en-US" dirty="0" err="1"/>
              <a:t>humerus</a:t>
            </a:r>
            <a:r>
              <a:rPr lang="en-US" dirty="0"/>
              <a:t> and elbow. CT scan is helpful for intra-articular assessment and operative planning. </a:t>
            </a:r>
          </a:p>
          <a:p>
            <a:pPr fontAlgn="base"/>
            <a:r>
              <a:rPr lang="en-US" dirty="0"/>
              <a:t>Treatment is usually open reduction and internal fixation</a:t>
            </a:r>
          </a:p>
          <a:p>
            <a:pPr fontAlgn="base"/>
            <a:endParaRPr lang="x-none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457201" y="1319074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870047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404674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890164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70E23D-0828-5B49-AB60-0904C63C04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0DA24E-337E-9F44-8675-0805390119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fontAlgn="base"/>
            <a:r>
              <a:rPr lang="en-US" b="1" i="0" u="none" strike="noStrike" dirty="0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elbow</a:t>
            </a:r>
            <a:r>
              <a:rPr lang="en-US" b="0" i="0" u="none" strike="noStrike" dirty="0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 is a hinged joint</a:t>
            </a:r>
          </a:p>
          <a:p>
            <a:pPr fontAlgn="base"/>
            <a:r>
              <a:rPr lang="en-US" b="1" i="0" u="none" strike="noStrike" dirty="0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Trochlea</a:t>
            </a:r>
            <a:r>
              <a:rPr lang="en-US" b="0" i="0" u="none" strike="noStrike" dirty="0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 articulates with sigmoid notch to allow flexion and extension</a:t>
            </a:r>
          </a:p>
          <a:p>
            <a:pPr fontAlgn="base"/>
            <a:r>
              <a:rPr lang="en-US" b="1" i="0" u="none" strike="noStrike" dirty="0" err="1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Capitellum</a:t>
            </a:r>
            <a:r>
              <a:rPr lang="en-US" dirty="0">
                <a:solidFill>
                  <a:srgbClr val="232323"/>
                </a:solidFill>
                <a:latin typeface="Arial" panose="020B0604020202020204" pitchFamily="34" charset="0"/>
              </a:rPr>
              <a:t> </a:t>
            </a:r>
            <a:r>
              <a:rPr lang="en-US" b="0" i="0" u="none" strike="noStrike" dirty="0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articulates with proximal radius to allow forearm rotation</a:t>
            </a:r>
          </a:p>
          <a:p>
            <a:pPr fontAlgn="base"/>
            <a:r>
              <a:rPr lang="en-US" b="0" i="0" u="none" strike="noStrike" dirty="0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common </a:t>
            </a:r>
            <a:r>
              <a:rPr lang="en-US" b="1" i="0" u="none" strike="noStrike" dirty="0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flexors</a:t>
            </a:r>
            <a:r>
              <a:rPr lang="en-US" b="0" i="0" u="none" strike="noStrike" dirty="0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 (originate from </a:t>
            </a:r>
            <a:r>
              <a:rPr lang="en-US" b="0" i="0" u="none" strike="noStrike" dirty="0">
                <a:solidFill>
                  <a:srgbClr val="5372A6"/>
                </a:solidFill>
                <a:effectLst/>
                <a:latin typeface="Arial" panose="020B0604020202020204" pitchFamily="34" charset="0"/>
              </a:rPr>
              <a:t>medial epicondyle)</a:t>
            </a:r>
          </a:p>
          <a:p>
            <a:pPr fontAlgn="base"/>
            <a:r>
              <a:rPr lang="en-US" b="0" i="0" u="none" strike="noStrike" dirty="0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common </a:t>
            </a:r>
            <a:r>
              <a:rPr lang="en-US" b="1" i="0" u="none" strike="noStrike" dirty="0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extensors</a:t>
            </a:r>
            <a:r>
              <a:rPr lang="en-US" b="0" i="0" u="none" strike="noStrike" dirty="0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 (originate from </a:t>
            </a:r>
            <a:r>
              <a:rPr lang="en-US" b="0" i="0" u="none" strike="noStrike" dirty="0">
                <a:solidFill>
                  <a:srgbClr val="5372A6"/>
                </a:solidFill>
                <a:effectLst/>
                <a:latin typeface="Arial" panose="020B0604020202020204" pitchFamily="34" charset="0"/>
              </a:rPr>
              <a:t>lateral epicondyle)</a:t>
            </a:r>
            <a:endParaRPr lang="en-US" b="0" i="0" u="none" strike="noStrike" dirty="0">
              <a:solidFill>
                <a:srgbClr val="232323"/>
              </a:solidFill>
              <a:effectLst/>
              <a:latin typeface="Arial" panose="020B0604020202020204" pitchFamily="34" charset="0"/>
            </a:endParaRPr>
          </a:p>
          <a:p>
            <a:r>
              <a:rPr lang="en-US" b="0" i="0" u="none" strike="noStrike" dirty="0">
                <a:solidFill>
                  <a:srgbClr val="5372A6"/>
                </a:solidFill>
                <a:effectLst/>
                <a:latin typeface="Arial" panose="020B0604020202020204" pitchFamily="34" charset="0"/>
              </a:rPr>
              <a:t>medial collateral </a:t>
            </a:r>
            <a:r>
              <a:rPr lang="en-US" b="1" i="0" u="none" strike="noStrike" dirty="0">
                <a:solidFill>
                  <a:srgbClr val="5372A6"/>
                </a:solidFill>
                <a:effectLst/>
                <a:latin typeface="Arial" panose="020B0604020202020204" pitchFamily="34" charset="0"/>
              </a:rPr>
              <a:t>ligament</a:t>
            </a:r>
          </a:p>
          <a:p>
            <a:r>
              <a:rPr lang="en-US" b="0" i="0" u="none" strike="noStrike" dirty="0">
                <a:solidFill>
                  <a:srgbClr val="5372A6"/>
                </a:solidFill>
                <a:effectLst/>
                <a:latin typeface="Arial" panose="020B0604020202020204" pitchFamily="34" charset="0"/>
              </a:rPr>
              <a:t>lateral collateral </a:t>
            </a:r>
            <a:r>
              <a:rPr lang="en-US" b="1" i="0" u="none" strike="noStrike" dirty="0">
                <a:solidFill>
                  <a:srgbClr val="5372A6"/>
                </a:solidFill>
                <a:effectLst/>
                <a:latin typeface="Arial" panose="020B0604020202020204" pitchFamily="34" charset="0"/>
              </a:rPr>
              <a:t>ligament</a:t>
            </a:r>
          </a:p>
          <a:p>
            <a:r>
              <a:rPr lang="en-US" b="1" i="0" u="none" strike="noStrike" dirty="0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ulnar</a:t>
            </a:r>
            <a:r>
              <a:rPr lang="en-US" b="0" i="0" u="none" strike="noStrike" dirty="0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 nerve </a:t>
            </a:r>
            <a:r>
              <a:rPr lang="en-US" dirty="0"/>
              <a:t>resides in the </a:t>
            </a:r>
            <a:r>
              <a:rPr lang="en-US" dirty="0" err="1"/>
              <a:t>cubital</a:t>
            </a:r>
            <a:r>
              <a:rPr lang="en-US" dirty="0"/>
              <a:t> tunnel in a subcutaneous position below the medial condyle</a:t>
            </a:r>
            <a:endParaRPr lang="en-US" b="0" i="0" u="none" strike="noStrike" dirty="0">
              <a:solidFill>
                <a:srgbClr val="232323"/>
              </a:solidFill>
              <a:effectLst/>
              <a:latin typeface="Arial" panose="020B0604020202020204" pitchFamily="34" charset="0"/>
            </a:endParaRPr>
          </a:p>
          <a:p>
            <a:pPr fontAlgn="base"/>
            <a:r>
              <a:rPr lang="en-US" b="1" i="0" u="none" strike="noStrike" dirty="0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radial</a:t>
            </a:r>
            <a:r>
              <a:rPr lang="en-US" b="0" i="0" u="none" strike="noStrike" dirty="0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 nerve </a:t>
            </a:r>
            <a:r>
              <a:rPr lang="en-US" dirty="0"/>
              <a:t>divides into PIN and superficial radial nerve at the level of the radial head</a:t>
            </a:r>
          </a:p>
          <a:p>
            <a:pPr marL="0" indent="0">
              <a:buNone/>
            </a:pPr>
            <a:endParaRPr lang="x-none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457201" y="1319074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870047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404674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7874605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EF891-1358-1044-888A-7404498CBB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ADF8D5-2CA7-8F44-A107-D94BDCD00F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en-US" b="0" i="0" u="none" strike="noStrike" dirty="0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distal humerus fractures may include</a:t>
            </a:r>
          </a:p>
          <a:p>
            <a:pPr fontAlgn="base"/>
            <a:r>
              <a:rPr lang="en-US" b="0" i="0" u="none" strike="noStrike" dirty="0" err="1">
                <a:solidFill>
                  <a:srgbClr val="5372A6"/>
                </a:solidFill>
                <a:effectLst/>
                <a:latin typeface="Arial" panose="020B0604020202020204" pitchFamily="34" charset="0"/>
              </a:rPr>
              <a:t>supracondylar</a:t>
            </a:r>
            <a:r>
              <a:rPr lang="en-US" b="0" i="0" u="none" strike="noStrike" dirty="0">
                <a:solidFill>
                  <a:srgbClr val="5372A6"/>
                </a:solidFill>
                <a:effectLst/>
                <a:latin typeface="Arial" panose="020B0604020202020204" pitchFamily="34" charset="0"/>
              </a:rPr>
              <a:t> fractures</a:t>
            </a:r>
            <a:endParaRPr lang="en-US" b="0" i="0" u="none" strike="noStrike" dirty="0">
              <a:solidFill>
                <a:srgbClr val="232323"/>
              </a:solidFill>
              <a:effectLst/>
              <a:latin typeface="Arial" panose="020B0604020202020204" pitchFamily="34" charset="0"/>
            </a:endParaRPr>
          </a:p>
          <a:p>
            <a:pPr fontAlgn="base"/>
            <a:r>
              <a:rPr lang="en-US" b="0" i="0" u="none" strike="noStrike" dirty="0">
                <a:solidFill>
                  <a:srgbClr val="5372A6"/>
                </a:solidFill>
                <a:effectLst/>
                <a:latin typeface="Arial" panose="020B0604020202020204" pitchFamily="34" charset="0"/>
              </a:rPr>
              <a:t>single column (condyle) fractures</a:t>
            </a:r>
            <a:endParaRPr lang="en-US" b="0" i="0" u="none" strike="noStrike" dirty="0">
              <a:solidFill>
                <a:srgbClr val="232323"/>
              </a:solidFill>
              <a:effectLst/>
              <a:latin typeface="Arial" panose="020B0604020202020204" pitchFamily="34" charset="0"/>
            </a:endParaRPr>
          </a:p>
          <a:p>
            <a:pPr fontAlgn="base"/>
            <a:r>
              <a:rPr lang="en-US" b="0" i="0" u="none" strike="noStrike" dirty="0" err="1">
                <a:solidFill>
                  <a:srgbClr val="5372A6"/>
                </a:solidFill>
                <a:effectLst/>
                <a:latin typeface="Arial" panose="020B0604020202020204" pitchFamily="34" charset="0"/>
              </a:rPr>
              <a:t>bicolumn</a:t>
            </a:r>
            <a:r>
              <a:rPr lang="en-US" b="0" i="0" u="none" strike="noStrike" dirty="0">
                <a:solidFill>
                  <a:srgbClr val="5372A6"/>
                </a:solidFill>
                <a:effectLst/>
                <a:latin typeface="Arial" panose="020B0604020202020204" pitchFamily="34" charset="0"/>
              </a:rPr>
              <a:t> fractures</a:t>
            </a:r>
            <a:endParaRPr lang="en-US" b="0" i="0" u="none" strike="noStrike" dirty="0">
              <a:solidFill>
                <a:srgbClr val="232323"/>
              </a:solidFill>
              <a:effectLst/>
              <a:latin typeface="Arial" panose="020B0604020202020204" pitchFamily="34" charset="0"/>
            </a:endParaRPr>
          </a:p>
          <a:p>
            <a:pPr fontAlgn="base"/>
            <a:r>
              <a:rPr lang="en-US" b="0" i="0" u="none" strike="noStrike" dirty="0">
                <a:solidFill>
                  <a:srgbClr val="5372A6"/>
                </a:solidFill>
                <a:effectLst/>
                <a:latin typeface="Arial" panose="020B0604020202020204" pitchFamily="34" charset="0"/>
              </a:rPr>
              <a:t>coronal shear fractures eg </a:t>
            </a:r>
            <a:r>
              <a:rPr lang="en-US" b="0" i="0" u="none" strike="noStrike" dirty="0" err="1">
                <a:solidFill>
                  <a:srgbClr val="5372A6"/>
                </a:solidFill>
                <a:effectLst/>
                <a:latin typeface="Arial" panose="020B0604020202020204" pitchFamily="34" charset="0"/>
              </a:rPr>
              <a:t>capitellum</a:t>
            </a:r>
            <a:r>
              <a:rPr lang="en-US" b="0" i="0" u="none" strike="noStrike" dirty="0">
                <a:solidFill>
                  <a:srgbClr val="5372A6"/>
                </a:solidFill>
                <a:effectLst/>
                <a:latin typeface="Arial" panose="020B0604020202020204" pitchFamily="34" charset="0"/>
              </a:rPr>
              <a:t> fractures</a:t>
            </a:r>
            <a:endParaRPr lang="en-US" b="0" i="0" u="none" strike="noStrike" dirty="0">
              <a:solidFill>
                <a:srgbClr val="232323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6C5C2B17-5E86-224D-8FF5-53BE1BE6928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346" y="3088480"/>
            <a:ext cx="2819133" cy="3413113"/>
          </a:xfrm>
          <a:prstGeom prst="rect">
            <a:avLst/>
          </a:prstGeom>
        </p:spPr>
      </p:pic>
      <p:pic>
        <p:nvPicPr>
          <p:cNvPr id="5" name="Picture 5">
            <a:extLst>
              <a:ext uri="{FF2B5EF4-FFF2-40B4-BE49-F238E27FC236}">
                <a16:creationId xmlns:a16="http://schemas.microsoft.com/office/drawing/2014/main" id="{EE2BBD3A-89A1-E34E-933F-21C072C249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9573" y="3088481"/>
            <a:ext cx="2993698" cy="3413112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457201" y="1066800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617773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152400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172500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724FDE-79B9-2241-8FC0-FE56070A19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D5178D-9AF9-4B4F-8039-5E7D485150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en-US" b="1" i="0" u="none" strike="noStrike" dirty="0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Associated injuries</a:t>
            </a:r>
          </a:p>
          <a:p>
            <a:pPr fontAlgn="base"/>
            <a:r>
              <a:rPr lang="en-US" b="0" i="0" u="none" strike="noStrike" dirty="0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elbow dislocation  </a:t>
            </a:r>
          </a:p>
          <a:p>
            <a:pPr fontAlgn="base"/>
            <a:r>
              <a:rPr lang="en-US" b="0" i="0" u="none" strike="noStrike" dirty="0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terrible triad injury  </a:t>
            </a:r>
          </a:p>
          <a:p>
            <a:pPr fontAlgn="base"/>
            <a:r>
              <a:rPr lang="en-US" b="0" i="0" u="none" strike="noStrike" dirty="0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floating elbow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2533B7E4-4EA5-6046-AC4F-7DAE76A7D1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1814674"/>
            <a:ext cx="5704097" cy="4333196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457201" y="1066800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617773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152400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204914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EG"/>
          </a:p>
        </p:txBody>
      </p:sp>
      <p:pic>
        <p:nvPicPr>
          <p:cNvPr id="6146" name="Picture 2" descr="Biomechanics of the Clavicle | SpringerLin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1" y="457200"/>
            <a:ext cx="8790938" cy="583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9161999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8CFB5-7204-D74C-9955-4E24662952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Clinical	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C43B96-EB1B-7F4A-BF50-442724FE69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en-US" b="0" i="0" u="none" strike="noStrike" dirty="0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elbow pain, swelling and gross instability often present</a:t>
            </a:r>
          </a:p>
          <a:p>
            <a:pPr fontAlgn="base"/>
            <a:r>
              <a:rPr lang="en-US" b="0" i="0" u="none" strike="noStrike" dirty="0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check function of radial, ulnar, and median nerves</a:t>
            </a:r>
          </a:p>
          <a:p>
            <a:pPr fontAlgn="base"/>
            <a:r>
              <a:rPr lang="en-US" b="0" i="0" u="none" strike="noStrike" dirty="0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check distal pulses</a:t>
            </a:r>
          </a:p>
          <a:p>
            <a:pPr fontAlgn="base"/>
            <a:r>
              <a:rPr lang="en-US" b="0" i="0" u="none" strike="noStrike" dirty="0">
                <a:solidFill>
                  <a:srgbClr val="5372A6"/>
                </a:solidFill>
                <a:effectLst/>
                <a:latin typeface="Arial" panose="020B0604020202020204" pitchFamily="34" charset="0"/>
              </a:rPr>
              <a:t>brachial artery</a:t>
            </a:r>
            <a:r>
              <a:rPr lang="en-US" b="0" i="0" u="none" strike="noStrike" dirty="0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 may be injured</a:t>
            </a:r>
          </a:p>
          <a:p>
            <a:pPr fontAlgn="base"/>
            <a:r>
              <a:rPr lang="en-US" b="0" i="0" u="none" strike="noStrike" dirty="0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if pulse decreased, obtain noninvasive vascular studies and consult vascular surgery if abnormal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457201" y="1295400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846373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381000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214808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en-US" dirty="0"/>
              <a:t>Radiographs AP lateral</a:t>
            </a:r>
          </a:p>
          <a:p>
            <a:pPr fontAlgn="base"/>
            <a:r>
              <a:rPr lang="en-US" dirty="0"/>
              <a:t>CT for surgical planning especially helpful when shear fractures of the </a:t>
            </a:r>
            <a:r>
              <a:rPr lang="en-US" dirty="0" err="1"/>
              <a:t>capitellum</a:t>
            </a:r>
            <a:r>
              <a:rPr lang="en-US" dirty="0"/>
              <a:t> and trochlea are suspected</a:t>
            </a:r>
          </a:p>
          <a:p>
            <a:endParaRPr lang="ar-EG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457201" y="1166674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717647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252274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023763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87630A-CB2F-3E45-8516-31986384D3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1FC91C-7FAF-3343-8756-00183EF2E5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en-US" b="1" i="0" u="none" strike="noStrike" dirty="0">
                <a:solidFill>
                  <a:srgbClr val="5372A6"/>
                </a:solidFill>
                <a:effectLst/>
                <a:latin typeface="Arial" panose="020B0604020202020204" pitchFamily="34" charset="0"/>
              </a:rPr>
              <a:t>cast immobilization</a:t>
            </a:r>
            <a:r>
              <a:rPr lang="en-US" dirty="0">
                <a:solidFill>
                  <a:srgbClr val="232323"/>
                </a:solidFill>
                <a:latin typeface="Arial" panose="020B0604020202020204" pitchFamily="34" charset="0"/>
              </a:rPr>
              <a:t> if </a:t>
            </a:r>
            <a:r>
              <a:rPr lang="en-US" dirty="0" err="1">
                <a:solidFill>
                  <a:srgbClr val="232323"/>
                </a:solidFill>
                <a:latin typeface="Arial" panose="020B0604020202020204" pitchFamily="34" charset="0"/>
              </a:rPr>
              <a:t>nondisplaced</a:t>
            </a:r>
            <a:endParaRPr lang="en-US" dirty="0">
              <a:solidFill>
                <a:srgbClr val="232323"/>
              </a:solidFill>
              <a:latin typeface="Arial" panose="020B0604020202020204" pitchFamily="34" charset="0"/>
            </a:endParaRPr>
          </a:p>
          <a:p>
            <a:pPr fontAlgn="base"/>
            <a:endParaRPr lang="en-US" b="0" i="0" u="none" strike="noStrike" dirty="0">
              <a:solidFill>
                <a:srgbClr val="232323"/>
              </a:solidFill>
              <a:effectLst/>
              <a:latin typeface="Arial" panose="020B0604020202020204" pitchFamily="34" charset="0"/>
            </a:endParaRPr>
          </a:p>
          <a:p>
            <a:pPr fontAlgn="base"/>
            <a:r>
              <a:rPr lang="en-US" b="1" i="0" u="none" strike="noStrike" dirty="0">
                <a:solidFill>
                  <a:srgbClr val="5372A6"/>
                </a:solidFill>
                <a:effectLst/>
                <a:latin typeface="Arial" panose="020B0604020202020204" pitchFamily="34" charset="0"/>
              </a:rPr>
              <a:t>ORIF</a:t>
            </a:r>
            <a:r>
              <a:rPr lang="en-US" dirty="0">
                <a:solidFill>
                  <a:srgbClr val="232323"/>
                </a:solidFill>
                <a:latin typeface="Arial" panose="020B0604020202020204" pitchFamily="34" charset="0"/>
              </a:rPr>
              <a:t> for displaced </a:t>
            </a:r>
            <a:r>
              <a:rPr lang="en-US" b="0" i="0" u="none" strike="noStrike" dirty="0" err="1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supracondylar</a:t>
            </a:r>
            <a:r>
              <a:rPr lang="en-US" b="0" i="0" u="none" strike="noStrike" dirty="0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 fractures </a:t>
            </a:r>
            <a:r>
              <a:rPr lang="en-US" b="0" i="0" u="none" strike="noStrike" dirty="0" err="1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intercondylar</a:t>
            </a:r>
            <a:r>
              <a:rPr lang="en-US" b="0" i="0" u="none" strike="noStrike" dirty="0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 / </a:t>
            </a:r>
            <a:r>
              <a:rPr lang="en-US" b="0" i="0" u="none" strike="noStrike" dirty="0" err="1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bicolumnar</a:t>
            </a:r>
            <a:r>
              <a:rPr lang="en-US" b="0" i="0" u="none" strike="noStrike" dirty="0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 fractures</a:t>
            </a:r>
          </a:p>
          <a:p>
            <a:pPr fontAlgn="base"/>
            <a:endParaRPr lang="en-US" dirty="0">
              <a:solidFill>
                <a:srgbClr val="232323"/>
              </a:solidFill>
              <a:latin typeface="Arial" panose="020B0604020202020204" pitchFamily="34" charset="0"/>
            </a:endParaRPr>
          </a:p>
          <a:p>
            <a:pPr fontAlgn="base"/>
            <a:r>
              <a:rPr lang="en-US" b="0" i="0" u="none" strike="noStrike" dirty="0">
                <a:solidFill>
                  <a:srgbClr val="232323"/>
                </a:solidFill>
                <a:effectLst/>
                <a:latin typeface="Arial" panose="020B0604020202020204" pitchFamily="34" charset="0"/>
              </a:rPr>
              <a:t>The most common complication is elbow stiffness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457201" y="1319074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870047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404674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305520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54E14D-CB72-864B-86B0-A1B30CADB0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Supracondylar</a:t>
            </a:r>
            <a:r>
              <a:rPr lang="en-US"/>
              <a:t> fracture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9A5C97-9F3E-ED47-AE1C-A1DDE06E2D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en-US" dirty="0"/>
              <a:t>Supracondylar Fractures are one of the most common traumatic fractures seen in children and most commonly occur in children 5-7 years of age from a fall on an outstretched hand.</a:t>
            </a:r>
          </a:p>
          <a:p>
            <a:pPr fontAlgn="base"/>
            <a:r>
              <a:rPr lang="en-US" dirty="0"/>
              <a:t>Diagnosis can be made with plain radiographs.</a:t>
            </a:r>
          </a:p>
          <a:p>
            <a:pPr fontAlgn="base"/>
            <a:r>
              <a:rPr lang="en-US" dirty="0"/>
              <a:t>Treatment is usually closed reduction and </a:t>
            </a:r>
            <a:r>
              <a:rPr lang="en-US" dirty="0" err="1"/>
              <a:t>percutanous</a:t>
            </a:r>
            <a:r>
              <a:rPr lang="en-US" dirty="0"/>
              <a:t> pinning (CRPP), with the urgency depending on presence or absence of hand perfusion.</a:t>
            </a:r>
          </a:p>
          <a:p>
            <a:pPr fontAlgn="base"/>
            <a:r>
              <a:rPr lang="en-US" b="1" dirty="0"/>
              <a:t>extension type most common (95-98%)</a:t>
            </a:r>
          </a:p>
          <a:p>
            <a:pPr fontAlgn="base"/>
            <a:r>
              <a:rPr lang="en-US" dirty="0"/>
              <a:t>flexion type less common (&lt;5%)</a:t>
            </a:r>
          </a:p>
          <a:p>
            <a:endParaRPr lang="x-none"/>
          </a:p>
        </p:txBody>
      </p:sp>
      <p:cxnSp>
        <p:nvCxnSpPr>
          <p:cNvPr id="4" name="Straight Connector 3"/>
          <p:cNvCxnSpPr/>
          <p:nvPr/>
        </p:nvCxnSpPr>
        <p:spPr>
          <a:xfrm>
            <a:off x="457201" y="1395274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946247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480874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101782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E40057-EED8-0F45-925A-47E7C46DF9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354634-17E1-E24E-AA69-8545A3914D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en-US" dirty="0"/>
              <a:t>mechanism of injury : fall on outstretched extremity</a:t>
            </a:r>
          </a:p>
          <a:p>
            <a:pPr fontAlgn="base"/>
            <a:r>
              <a:rPr lang="en-US" dirty="0"/>
              <a:t>anterior </a:t>
            </a:r>
            <a:r>
              <a:rPr lang="en-US" dirty="0" err="1"/>
              <a:t>interosseous</a:t>
            </a:r>
            <a:r>
              <a:rPr lang="en-US" dirty="0"/>
              <a:t> nerve (</a:t>
            </a:r>
            <a:r>
              <a:rPr lang="en-US" b="1" dirty="0"/>
              <a:t>AIN</a:t>
            </a:r>
            <a:r>
              <a:rPr lang="en-US" dirty="0"/>
              <a:t>) </a:t>
            </a:r>
            <a:r>
              <a:rPr lang="en-US" dirty="0" err="1"/>
              <a:t>neurapraxia</a:t>
            </a:r>
            <a:r>
              <a:rPr lang="en-US" dirty="0"/>
              <a:t> (branch of median n.)</a:t>
            </a:r>
          </a:p>
          <a:p>
            <a:pPr marL="0" indent="0" fontAlgn="base">
              <a:buNone/>
            </a:pPr>
            <a:r>
              <a:rPr lang="en-US" dirty="0"/>
              <a:t> the most common nerve palsy seen with supracondylar </a:t>
            </a:r>
            <a:r>
              <a:rPr lang="en-US" dirty="0" err="1"/>
              <a:t>humerus</a:t>
            </a:r>
            <a:r>
              <a:rPr lang="en-US" dirty="0"/>
              <a:t> fractures (</a:t>
            </a:r>
            <a:r>
              <a:rPr lang="en-US" b="1" dirty="0"/>
              <a:t>OK SIGN</a:t>
            </a:r>
            <a:r>
              <a:rPr lang="en-US" dirty="0"/>
              <a:t>)</a:t>
            </a:r>
          </a:p>
          <a:p>
            <a:pPr fontAlgn="base"/>
            <a:r>
              <a:rPr lang="en-US" b="1" dirty="0"/>
              <a:t>ulnar</a:t>
            </a:r>
            <a:r>
              <a:rPr lang="en-US" dirty="0"/>
              <a:t> nerve palsy seen with flexion-type injury patterns</a:t>
            </a:r>
          </a:p>
          <a:p>
            <a:pPr fontAlgn="base"/>
            <a:r>
              <a:rPr lang="en-US" dirty="0"/>
              <a:t>nearly all cases of </a:t>
            </a:r>
            <a:r>
              <a:rPr lang="en-US" dirty="0" err="1"/>
              <a:t>neurapraxia</a:t>
            </a:r>
            <a:r>
              <a:rPr lang="en-US" dirty="0"/>
              <a:t> following supracondylar </a:t>
            </a:r>
            <a:r>
              <a:rPr lang="en-US" dirty="0" err="1"/>
              <a:t>humerus</a:t>
            </a:r>
            <a:r>
              <a:rPr lang="en-US" dirty="0"/>
              <a:t> fractures resolve spontaneously</a:t>
            </a:r>
          </a:p>
          <a:p>
            <a:endParaRPr lang="x-none"/>
          </a:p>
        </p:txBody>
      </p:sp>
      <p:cxnSp>
        <p:nvCxnSpPr>
          <p:cNvPr id="4" name="Straight Connector 3"/>
          <p:cNvCxnSpPr/>
          <p:nvPr/>
        </p:nvCxnSpPr>
        <p:spPr>
          <a:xfrm>
            <a:off x="457201" y="1395274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946247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480874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030090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E40057-EED8-0F45-925A-47E7C46DF9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base"/>
            <a:r>
              <a:rPr lang="en-US" dirty="0"/>
              <a:t>Ossification centers of elbow</a:t>
            </a:r>
            <a:br>
              <a:rPr lang="en-US" dirty="0"/>
            </a:b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354634-17E1-E24E-AA69-8545A3914D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CRMTOL</a:t>
            </a:r>
            <a:endParaRPr lang="x-none"/>
          </a:p>
        </p:txBody>
      </p:sp>
      <p:cxnSp>
        <p:nvCxnSpPr>
          <p:cNvPr id="4" name="Straight Connector 3"/>
          <p:cNvCxnSpPr/>
          <p:nvPr/>
        </p:nvCxnSpPr>
        <p:spPr>
          <a:xfrm>
            <a:off x="457201" y="1395274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946247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480874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 descr="https://upload.orthobullets.com/topic/4007/images/ossifcation%20of%20the%20elbow_move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1828800"/>
            <a:ext cx="6048375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Supracondylar Fractures - JUNIORBON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53" y="2414090"/>
            <a:ext cx="4087647" cy="3215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689203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E40057-EED8-0F45-925A-47E7C46DF9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Calssification</a:t>
            </a:r>
            <a:r>
              <a:rPr lang="en-US" dirty="0"/>
              <a:t> 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354634-17E1-E24E-AA69-8545A3914D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NON DISPLACED</a:t>
            </a:r>
            <a:endParaRPr lang="x-none"/>
          </a:p>
        </p:txBody>
      </p:sp>
      <p:cxnSp>
        <p:nvCxnSpPr>
          <p:cNvPr id="4" name="Straight Connector 3"/>
          <p:cNvCxnSpPr/>
          <p:nvPr/>
        </p:nvCxnSpPr>
        <p:spPr>
          <a:xfrm>
            <a:off x="457201" y="1395274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946247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480874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 descr="https://upload.orthobullets.com/topic/4007/images/supracondylar%20type%20i%20ap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4896" y="1675763"/>
            <a:ext cx="3695700" cy="428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upload.orthobullets.com/topic/4007/images/lateral%20supracondylar%20type%20i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0743" y="1659997"/>
            <a:ext cx="3695700" cy="42642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689203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EG"/>
          </a:p>
        </p:txBody>
      </p:sp>
      <p:pic>
        <p:nvPicPr>
          <p:cNvPr id="9218" name="Picture 2" descr="https://upload.orthobullets.com/topic/4007/images/lat_sch_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9425" y="1143000"/>
            <a:ext cx="6657975" cy="4905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Connector 4"/>
          <p:cNvCxnSpPr/>
          <p:nvPr/>
        </p:nvCxnSpPr>
        <p:spPr>
          <a:xfrm>
            <a:off x="457201" y="1166674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717647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252274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0395781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E40057-EED8-0F45-925A-47E7C46DF9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354634-17E1-E24E-AA69-8545A3914D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   FLEXION                                                    EXTENSION       </a:t>
            </a:r>
            <a:endParaRPr lang="x-none"/>
          </a:p>
        </p:txBody>
      </p:sp>
      <p:cxnSp>
        <p:nvCxnSpPr>
          <p:cNvPr id="4" name="Straight Connector 3"/>
          <p:cNvCxnSpPr/>
          <p:nvPr/>
        </p:nvCxnSpPr>
        <p:spPr>
          <a:xfrm>
            <a:off x="457201" y="1395274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946247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480874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6" name="Picture 2" descr="https://upload.orthobullets.com/topic/4007/images/g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799" y="2816222"/>
            <a:ext cx="4150270" cy="295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Supracondylar Fracture - Pediatric - Pediatrics - Orthobullet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2672218"/>
            <a:ext cx="3495675" cy="3200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689203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E40057-EED8-0F45-925A-47E7C46DF9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354634-17E1-E24E-AA69-8545A3914D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x-none"/>
          </a:p>
        </p:txBody>
      </p:sp>
      <p:cxnSp>
        <p:nvCxnSpPr>
          <p:cNvPr id="4" name="Straight Connector 3"/>
          <p:cNvCxnSpPr/>
          <p:nvPr/>
        </p:nvCxnSpPr>
        <p:spPr>
          <a:xfrm>
            <a:off x="457201" y="1395274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946247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480874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0" name="Picture 2" descr="https://upload.orthobullets.com/topic/4007/images/sch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1395274"/>
            <a:ext cx="3382332" cy="4527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upload.orthobullets.com/topic/4007/images/supracondylar-courtesy wheeless_moved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838200"/>
            <a:ext cx="413385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68920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1524000" y="6160358"/>
            <a:ext cx="99568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57201" y="1066800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0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617773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152400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711200" y="1281152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457202" y="1355598"/>
            <a:ext cx="6124028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  <a:p>
            <a:endParaRPr lang="en-US" sz="3200" b="1" dirty="0"/>
          </a:p>
          <a:p>
            <a:r>
              <a:rPr lang="en-US" b="1" i="1" dirty="0"/>
              <a:t> 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4283" y="1734934"/>
            <a:ext cx="5638800" cy="3371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6983012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E40057-EED8-0F45-925A-47E7C46DF9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354634-17E1-E24E-AA69-8545A3914D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x-none"/>
          </a:p>
        </p:txBody>
      </p:sp>
      <p:cxnSp>
        <p:nvCxnSpPr>
          <p:cNvPr id="4" name="Straight Connector 3"/>
          <p:cNvCxnSpPr/>
          <p:nvPr/>
        </p:nvCxnSpPr>
        <p:spPr>
          <a:xfrm>
            <a:off x="457201" y="1395274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946247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480874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 descr="https://upload.orthobullets.com/topic/4007/images/ah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8330" y="2667000"/>
            <a:ext cx="5361996" cy="312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s://upload.orthobullets.com/topic/4007/images/ahl%20displaced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483399"/>
            <a:ext cx="2508659" cy="4307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689203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CLINICAL</a:t>
            </a:r>
            <a:endParaRPr lang="ar-E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en-US" dirty="0"/>
              <a:t>pain</a:t>
            </a:r>
          </a:p>
          <a:p>
            <a:pPr fontAlgn="base"/>
            <a:r>
              <a:rPr lang="en-US" dirty="0"/>
              <a:t>refusal to move the elbow</a:t>
            </a:r>
          </a:p>
          <a:p>
            <a:pPr fontAlgn="base"/>
            <a:r>
              <a:rPr lang="en-US" b="1" dirty="0"/>
              <a:t>Physical exam</a:t>
            </a:r>
          </a:p>
          <a:p>
            <a:pPr fontAlgn="base"/>
            <a:r>
              <a:rPr lang="en-US" dirty="0"/>
              <a:t>gross deformity</a:t>
            </a:r>
          </a:p>
          <a:p>
            <a:pPr fontAlgn="base"/>
            <a:r>
              <a:rPr lang="en-US" dirty="0"/>
              <a:t>swelling</a:t>
            </a:r>
          </a:p>
          <a:p>
            <a:pPr fontAlgn="base"/>
            <a:r>
              <a:rPr lang="en-US" dirty="0"/>
              <a:t>ecchymosis in </a:t>
            </a:r>
            <a:r>
              <a:rPr lang="en-US" dirty="0" err="1"/>
              <a:t>antecubital</a:t>
            </a:r>
            <a:r>
              <a:rPr lang="en-US" dirty="0"/>
              <a:t> fossa</a:t>
            </a:r>
          </a:p>
          <a:p>
            <a:pPr fontAlgn="base"/>
            <a:r>
              <a:rPr lang="en-US" dirty="0"/>
              <a:t>limited active elbow motion</a:t>
            </a:r>
          </a:p>
          <a:p>
            <a:endParaRPr lang="ar-EG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457201" y="1319074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870047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404674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7039634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neurovascular exam must be done before any reduction maneuver to be certain nerve or vascular injury is not iatrogenic (stuck in fracture site)</a:t>
            </a:r>
          </a:p>
          <a:p>
            <a:pPr fontAlgn="base"/>
            <a:r>
              <a:rPr lang="en-US" dirty="0"/>
              <a:t>AIN </a:t>
            </a:r>
            <a:r>
              <a:rPr lang="en-US" dirty="0" err="1"/>
              <a:t>neurapraxia</a:t>
            </a:r>
            <a:r>
              <a:rPr lang="en-US" dirty="0"/>
              <a:t> </a:t>
            </a:r>
          </a:p>
          <a:p>
            <a:pPr marL="0" indent="0" fontAlgn="base">
              <a:buNone/>
            </a:pPr>
            <a:r>
              <a:rPr lang="en-US" dirty="0"/>
              <a:t> unable to flex the </a:t>
            </a:r>
            <a:r>
              <a:rPr lang="en-US" dirty="0" err="1"/>
              <a:t>interphalangeal</a:t>
            </a:r>
            <a:r>
              <a:rPr lang="en-US" dirty="0"/>
              <a:t> joint of the thumb and the distal </a:t>
            </a:r>
            <a:r>
              <a:rPr lang="en-US" dirty="0" err="1"/>
              <a:t>interphalangeal</a:t>
            </a:r>
            <a:r>
              <a:rPr lang="en-US" dirty="0"/>
              <a:t> joint of the index finger (can't make AN OK sign)</a:t>
            </a:r>
          </a:p>
          <a:p>
            <a:pPr fontAlgn="base"/>
            <a:r>
              <a:rPr lang="en-US" dirty="0"/>
              <a:t> ulnar nerve (INTRINSIC HAND MUSCLES)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457201" y="1166674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717647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252274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300015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fontAlgn="base"/>
            <a:r>
              <a:rPr lang="en-US" b="1" dirty="0"/>
              <a:t>assess pulse</a:t>
            </a:r>
          </a:p>
          <a:p>
            <a:pPr marL="0" indent="0" fontAlgn="base">
              <a:buNone/>
            </a:pPr>
            <a:r>
              <a:rPr lang="en-US" dirty="0"/>
              <a:t>present or absent by palpation</a:t>
            </a:r>
          </a:p>
          <a:p>
            <a:pPr fontAlgn="base"/>
            <a:r>
              <a:rPr lang="en-US" b="1" dirty="0"/>
              <a:t>assess vascular perfusion</a:t>
            </a:r>
          </a:p>
          <a:p>
            <a:pPr marL="0" indent="0" fontAlgn="base">
              <a:buNone/>
            </a:pPr>
            <a:r>
              <a:rPr lang="en-US" dirty="0"/>
              <a:t>well perfused    Warm  pink</a:t>
            </a:r>
          </a:p>
          <a:p>
            <a:pPr marL="0" indent="0" fontAlgn="base">
              <a:buNone/>
            </a:pPr>
            <a:r>
              <a:rPr lang="en-US" dirty="0"/>
              <a:t>poorly perfused   Cold  pale</a:t>
            </a:r>
          </a:p>
          <a:p>
            <a:endParaRPr lang="ar-EG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457201" y="1166674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717647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252274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083326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TREATMENT</a:t>
            </a:r>
            <a:endParaRPr lang="ar-E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en-US" b="1" dirty="0"/>
              <a:t>long arm casting with less than 90° of elbow flexion</a:t>
            </a:r>
            <a:endParaRPr lang="en-US" dirty="0"/>
          </a:p>
          <a:p>
            <a:pPr marL="0" indent="0" fontAlgn="base">
              <a:buNone/>
            </a:pPr>
            <a:r>
              <a:rPr lang="en-US" dirty="0"/>
              <a:t>warm perfused hand without </a:t>
            </a:r>
            <a:r>
              <a:rPr lang="en-US" dirty="0" err="1"/>
              <a:t>neuro</a:t>
            </a:r>
            <a:r>
              <a:rPr lang="en-US" dirty="0"/>
              <a:t> deficits Type I (non-displaced) fractures</a:t>
            </a:r>
          </a:p>
          <a:p>
            <a:pPr fontAlgn="base"/>
            <a:r>
              <a:rPr lang="en-US" b="1" dirty="0"/>
              <a:t>Closed or open reduction and </a:t>
            </a:r>
            <a:r>
              <a:rPr lang="en-US" b="1" dirty="0" err="1"/>
              <a:t>percutanous</a:t>
            </a:r>
            <a:r>
              <a:rPr lang="en-US" b="1" dirty="0"/>
              <a:t> pinning (CRPP)</a:t>
            </a:r>
            <a:r>
              <a:rPr lang="en-US" dirty="0"/>
              <a:t> DISPLACED fractures  ,sensory nerve deficits ,excessive swelling , "floating elbow“ and pulseless hand</a:t>
            </a:r>
          </a:p>
          <a:p>
            <a:pPr marL="0" indent="0">
              <a:buNone/>
            </a:pPr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457201" y="1166674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717647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252274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156599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E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EG"/>
          </a:p>
        </p:txBody>
      </p:sp>
      <p:pic>
        <p:nvPicPr>
          <p:cNvPr id="12290" name="Picture 2" descr="Flexion type, supracondylar fracture of distal humerus treated with... |  Download Scientific Diagra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399" y="2133600"/>
            <a:ext cx="10442989" cy="3390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Straight Connector 4"/>
          <p:cNvCxnSpPr/>
          <p:nvPr/>
        </p:nvCxnSpPr>
        <p:spPr>
          <a:xfrm>
            <a:off x="457201" y="1166674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6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717647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252274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087127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1200" y="1289035"/>
            <a:ext cx="9624291" cy="879762"/>
          </a:xfrm>
        </p:spPr>
        <p:txBody>
          <a:bodyPr>
            <a:normAutofit fontScale="90000"/>
          </a:bodyPr>
          <a:lstStyle/>
          <a:p>
            <a:pPr algn="l"/>
            <a:r>
              <a:rPr lang="en-US" sz="6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MOT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1524000" y="6160358"/>
            <a:ext cx="9956800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457201" y="1066800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10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617773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152400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C:\Users\elkhedewy\Desktop\مغربي\IMG-20201222-WA0018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035" y="2761248"/>
            <a:ext cx="8033115" cy="3362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952063" y="2214053"/>
            <a:ext cx="58143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en-US" dirty="0"/>
              <a:t>fall on an outstretched arm or direct trauma to the shoulder</a:t>
            </a:r>
          </a:p>
        </p:txBody>
      </p:sp>
    </p:spTree>
    <p:extLst>
      <p:ext uri="{BB962C8B-B14F-4D97-AF65-F5344CB8AC3E}">
        <p14:creationId xmlns:p14="http://schemas.microsoft.com/office/powerpoint/2010/main" val="23135373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CLINICAL </a:t>
            </a:r>
            <a:endParaRPr lang="ar-E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19200"/>
            <a:ext cx="5257800" cy="3051175"/>
          </a:xfrm>
        </p:spPr>
        <p:txBody>
          <a:bodyPr>
            <a:normAutofit lnSpcReduction="10000"/>
          </a:bodyPr>
          <a:lstStyle/>
          <a:p>
            <a:pPr marL="0" indent="0" fontAlgn="base">
              <a:buNone/>
            </a:pPr>
            <a:endParaRPr lang="en-US" dirty="0"/>
          </a:p>
          <a:p>
            <a:pPr fontAlgn="base"/>
            <a:r>
              <a:rPr lang="en-US" dirty="0"/>
              <a:t>anterior shoulder pain</a:t>
            </a:r>
          </a:p>
          <a:p>
            <a:pPr fontAlgn="base"/>
            <a:r>
              <a:rPr lang="en-US" dirty="0"/>
              <a:t>may have deformity</a:t>
            </a:r>
          </a:p>
          <a:p>
            <a:pPr fontAlgn="base"/>
            <a:r>
              <a:rPr lang="en-US" dirty="0"/>
              <a:t>may have skin tenting (impending open fracture)</a:t>
            </a:r>
          </a:p>
          <a:p>
            <a:pPr fontAlgn="base"/>
            <a:r>
              <a:rPr lang="en-US" b="1" dirty="0"/>
              <a:t>important to perform careful neurovascular exam</a:t>
            </a:r>
          </a:p>
          <a:p>
            <a:endParaRPr lang="ar-EG" dirty="0"/>
          </a:p>
        </p:txBody>
      </p:sp>
      <p:pic>
        <p:nvPicPr>
          <p:cNvPr id="2050" name="Picture 2" descr="https://upload.orthobullets.com/topic/1011/images/skintent(utahmountainbiking.com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1676226"/>
            <a:ext cx="5257800" cy="3604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914400" y="4495800"/>
            <a:ext cx="6096000" cy="1292662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/>
            <a:r>
              <a:rPr lang="en-US" sz="2400" b="1" dirty="0"/>
              <a:t>associated injuries may include</a:t>
            </a:r>
          </a:p>
          <a:p>
            <a:pPr marL="285750" indent="-285750" fontAlgn="base">
              <a:buFont typeface="Arial" pitchFamily="34" charset="0"/>
              <a:buChar char="•"/>
            </a:pPr>
            <a:r>
              <a:rPr lang="en-US" dirty="0" err="1"/>
              <a:t>ipsilateral</a:t>
            </a:r>
            <a:r>
              <a:rPr lang="en-US" dirty="0"/>
              <a:t> scapular fracture</a:t>
            </a:r>
          </a:p>
          <a:p>
            <a:pPr marL="285750" indent="-285750" fontAlgn="base">
              <a:buFont typeface="Arial" pitchFamily="34" charset="0"/>
              <a:buChar char="•"/>
            </a:pPr>
            <a:r>
              <a:rPr lang="en-US" dirty="0"/>
              <a:t>rib fracture</a:t>
            </a:r>
          </a:p>
          <a:p>
            <a:pPr marL="285750" indent="-285750" fontAlgn="base">
              <a:buFont typeface="Arial" pitchFamily="34" charset="0"/>
              <a:buChar char="•"/>
            </a:pPr>
            <a:r>
              <a:rPr lang="en-US" dirty="0"/>
              <a:t>pneumothorax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457201" y="1319074"/>
            <a:ext cx="9624291" cy="0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380" t="1826" r="68805" b="83816"/>
          <a:stretch/>
        </p:blipFill>
        <p:spPr bwMode="auto">
          <a:xfrm>
            <a:off x="203201" y="5870047"/>
            <a:ext cx="1524000" cy="1064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798" t="1826" r="10486" b="83816"/>
          <a:stretch/>
        </p:blipFill>
        <p:spPr bwMode="auto">
          <a:xfrm>
            <a:off x="9789068" y="404674"/>
            <a:ext cx="1683293" cy="112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84281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464</TotalTime>
  <Words>935</Words>
  <Application>Microsoft Office PowerPoint</Application>
  <PresentationFormat>Widescreen</PresentationFormat>
  <Paragraphs>260</Paragraphs>
  <Slides>75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75</vt:i4>
      </vt:variant>
    </vt:vector>
  </HeadingPairs>
  <TitlesOfParts>
    <vt:vector size="76" baseType="lpstr">
      <vt:lpstr>Office Theme</vt:lpstr>
      <vt:lpstr>PowerPoint Presentation</vt:lpstr>
      <vt:lpstr>OBJECTIVES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MOT</vt:lpstr>
      <vt:lpstr>CLINICAL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SHOULDER DISLOCATION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MOT</vt:lpstr>
      <vt:lpstr>CLINICAL</vt:lpstr>
      <vt:lpstr> Radiographs   true AP, scapular Y and axillary lateral view    </vt:lpstr>
      <vt:lpstr>PowerPoint Presentation</vt:lpstr>
      <vt:lpstr>PowerPoint Presentation</vt:lpstr>
      <vt:lpstr>Greater tuberosity fracture</vt:lpstr>
      <vt:lpstr>PowerPoint Presentation</vt:lpstr>
      <vt:lpstr>PowerPoint Presentation</vt:lpstr>
      <vt:lpstr>Management</vt:lpstr>
      <vt:lpstr>PowerPoint Presentation</vt:lpstr>
      <vt:lpstr>Proximal Fracture humerus</vt:lpstr>
      <vt:lpstr>PowerPoint Presentation</vt:lpstr>
      <vt:lpstr>PowerPoint Presentation</vt:lpstr>
      <vt:lpstr>dispalcement</vt:lpstr>
      <vt:lpstr>CLINICAL</vt:lpstr>
      <vt:lpstr>PowerPoint Presentation</vt:lpstr>
      <vt:lpstr>PowerPoint Presentation</vt:lpstr>
      <vt:lpstr>PowerPoint Presentation</vt:lpstr>
      <vt:lpstr>Treatment </vt:lpstr>
      <vt:lpstr>PowerPoint Presentation</vt:lpstr>
      <vt:lpstr>PowerPoint Presentation</vt:lpstr>
      <vt:lpstr>PowerPoint Presentation</vt:lpstr>
      <vt:lpstr>Humeral shaft fractures</vt:lpstr>
      <vt:lpstr>PowerPoint Presentation</vt:lpstr>
      <vt:lpstr>Clinical </vt:lpstr>
      <vt:lpstr>PowerPoint Presentation</vt:lpstr>
      <vt:lpstr>PowerPoint Presentation</vt:lpstr>
      <vt:lpstr>PowerPoint Presentation</vt:lpstr>
      <vt:lpstr>distal humerus fractures </vt:lpstr>
      <vt:lpstr>PowerPoint Presentation</vt:lpstr>
      <vt:lpstr>PowerPoint Presentation</vt:lpstr>
      <vt:lpstr>PowerPoint Presentation</vt:lpstr>
      <vt:lpstr>Clinical </vt:lpstr>
      <vt:lpstr>PowerPoint Presentation</vt:lpstr>
      <vt:lpstr>PowerPoint Presentation</vt:lpstr>
      <vt:lpstr>Supracondylar fracture</vt:lpstr>
      <vt:lpstr>PowerPoint Presentation</vt:lpstr>
      <vt:lpstr>Ossification centers of elbow </vt:lpstr>
      <vt:lpstr>Calssification </vt:lpstr>
      <vt:lpstr>PowerPoint Presentation</vt:lpstr>
      <vt:lpstr>PowerPoint Presentation</vt:lpstr>
      <vt:lpstr>PowerPoint Presentation</vt:lpstr>
      <vt:lpstr>PowerPoint Presentation</vt:lpstr>
      <vt:lpstr>CLINICAL</vt:lpstr>
      <vt:lpstr>PowerPoint Presentation</vt:lpstr>
      <vt:lpstr>PowerPoint Presentation</vt:lpstr>
      <vt:lpstr>TREATMENT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maghrabi mohammed</dc:creator>
  <cp:lastModifiedBy>maghrabi mohammed</cp:lastModifiedBy>
  <cp:revision>42</cp:revision>
  <dcterms:created xsi:type="dcterms:W3CDTF">2021-09-28T18:58:21Z</dcterms:created>
  <dcterms:modified xsi:type="dcterms:W3CDTF">2021-10-13T17:35:12Z</dcterms:modified>
</cp:coreProperties>
</file>