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33" r:id="rId3"/>
    <p:sldId id="325" r:id="rId4"/>
    <p:sldId id="316" r:id="rId5"/>
    <p:sldId id="261" r:id="rId6"/>
    <p:sldId id="354" r:id="rId7"/>
    <p:sldId id="358" r:id="rId8"/>
    <p:sldId id="332" r:id="rId9"/>
    <p:sldId id="357" r:id="rId10"/>
    <p:sldId id="365" r:id="rId11"/>
    <p:sldId id="359" r:id="rId12"/>
    <p:sldId id="360" r:id="rId13"/>
    <p:sldId id="361" r:id="rId14"/>
    <p:sldId id="334" r:id="rId15"/>
    <p:sldId id="263" r:id="rId16"/>
    <p:sldId id="285" r:id="rId17"/>
    <p:sldId id="300" r:id="rId18"/>
    <p:sldId id="301" r:id="rId19"/>
    <p:sldId id="304" r:id="rId20"/>
    <p:sldId id="286" r:id="rId21"/>
    <p:sldId id="287" r:id="rId22"/>
    <p:sldId id="302" r:id="rId23"/>
    <p:sldId id="303" r:id="rId24"/>
    <p:sldId id="345" r:id="rId25"/>
    <p:sldId id="265" r:id="rId26"/>
    <p:sldId id="288" r:id="rId27"/>
    <p:sldId id="305" r:id="rId28"/>
    <p:sldId id="266" r:id="rId29"/>
    <p:sldId id="289" r:id="rId30"/>
    <p:sldId id="298" r:id="rId31"/>
    <p:sldId id="267" r:id="rId32"/>
    <p:sldId id="290" r:id="rId33"/>
    <p:sldId id="297" r:id="rId34"/>
    <p:sldId id="268" r:id="rId35"/>
    <p:sldId id="291" r:id="rId36"/>
    <p:sldId id="296" r:id="rId37"/>
    <p:sldId id="327" r:id="rId38"/>
    <p:sldId id="337" r:id="rId39"/>
    <p:sldId id="269" r:id="rId40"/>
    <p:sldId id="293" r:id="rId41"/>
    <p:sldId id="292" r:id="rId42"/>
    <p:sldId id="270" r:id="rId43"/>
    <p:sldId id="294" r:id="rId44"/>
    <p:sldId id="295" r:id="rId45"/>
    <p:sldId id="319" r:id="rId46"/>
    <p:sldId id="271" r:id="rId47"/>
    <p:sldId id="306" r:id="rId48"/>
    <p:sldId id="272" r:id="rId49"/>
    <p:sldId id="309" r:id="rId50"/>
    <p:sldId id="273" r:id="rId51"/>
    <p:sldId id="274" r:id="rId52"/>
    <p:sldId id="307" r:id="rId53"/>
    <p:sldId id="308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20" r:id="rId62"/>
    <p:sldId id="344" r:id="rId63"/>
    <p:sldId id="321" r:id="rId64"/>
    <p:sldId id="322" r:id="rId65"/>
    <p:sldId id="323" r:id="rId66"/>
    <p:sldId id="373" r:id="rId6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9FF"/>
    <a:srgbClr val="0070C0"/>
    <a:srgbClr val="00206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438BF-2931-F94E-9D77-04F378060777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5EE6C-5EB8-534E-A915-31C6CAB1C1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784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F9A47-036E-6E43-9777-83AD4A102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EFE9B8-C5E1-5F44-B48C-193E227C5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A68C4-F9B5-6246-B84A-D1E40E12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45B75-25F1-9B47-8CBB-76BC36F07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2841-283C-C14B-A728-D44D52D6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985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A0C9-16F0-F147-B935-8D83C64E5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5159C-E573-E945-B075-8FC9183E3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6CF6B-8396-844D-9E85-553D2365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F0F7B-84DD-824D-A1DD-0AA9A8878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13691-0145-5542-B035-9696D1B5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8957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A2F02-B914-7043-86B7-DB6380F8D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77108-AC6B-D342-BC8A-DF527A053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D9C50-E1AD-684F-BBFD-644BB50A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67618-09ED-1846-AB8F-90DD864F7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15322-4C5E-1540-A390-70880C99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917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8AC4-8240-C346-8207-F5D1F043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C600C-08F7-FD42-BC31-2BAF2328D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B592-644D-684C-8063-ECC37AC5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43647-BB0D-4649-852F-D53989C9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5ADA-8FB8-2C41-805C-3740EB15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776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DAE45-BCE1-ED40-AE49-56E677AEE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8E16D-4C5D-8B47-806A-B2017AA9A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830C4-0C72-2B4E-B00E-8DB3377B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603A5-6C28-6946-B700-82D71B1C3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DCC79-7EBC-994C-8C26-8AC79873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393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2556C-04A2-1141-9CCA-A8E8058B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EC453-70E1-0E46-82D5-8B1553ED7F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98E26-CABE-EF4F-BF64-7AF6A9E7E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072D7-2690-BC41-9DFE-343BB66C6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40302-8F9D-544D-A809-4EF8719F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6FDC0-6482-CD4D-8443-A0D92330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663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D4D26-9412-7F48-9930-80981649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1C803-AE18-9841-AD0D-BA8DE7C7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A614-7307-844F-B05C-9F0E0E989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C82332-77A6-EB45-92BE-7F2B35B61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5C8C5A-E93E-7F49-888F-7BA602714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F0C02-81FF-8A4E-83B1-96715ACB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0C454-8F7A-1042-AAEC-C4125DF3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A38436-CA55-C347-9F1F-16DF1FAC7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22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BEAFA-A8FD-F943-916C-CF50E936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74B7E-7311-9541-A9F0-82E2FC0D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FB013-AE93-914D-9566-ED6087F7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DF9D5-D909-DB4B-9119-647E9D3B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602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8A65A-CADF-9B4E-A7BA-BC671E5D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AFE6C-C518-FD4A-9153-785E086C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C08B0-917B-084B-BBDC-9038EC15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703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27BD-C0E2-A642-BC19-2F4D7FBF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0CD3B-4089-EB46-9F65-41BF4FB4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1B713-1DB3-FE4A-AA9F-FCC094F28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6A141-D3B9-E247-A2E8-D31F909F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48C15-4126-CE49-9937-3DED69BF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9850E-2070-B644-BFA1-667A47E2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014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031CF-BCCA-084D-8BB8-B2702B70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C90ED-64D5-8648-9E12-012044C7E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732C8-AE80-CA47-AE0E-60170A784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7E83D-3E71-7941-A917-A07DC047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8A554-74F9-5644-90E8-9015A553F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6FD21-B89E-5B43-B115-8312E991C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380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87A36-FF1E-1D42-9773-544872118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4B8C8-CCF5-454D-A232-DE5537680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AEDBB-70BD-1F47-8246-98C3B8349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68FA9-DCC8-5144-A298-58CD48FE8416}" type="datetimeFigureOut">
              <a:rPr lang="x-none" smtClean="0"/>
              <a:t>26/10/2021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F5B79-C95A-3E4B-8995-974FA5B35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549D-58B6-4340-BD5D-A5174B8EC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3656A-B6D2-5C41-8A48-B01F5AE2F3A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118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134C-3725-1F4B-907D-6767D2909A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u="sng">
                <a:solidFill>
                  <a:srgbClr val="C00000"/>
                </a:solidFill>
              </a:rPr>
              <a:t>Common bone tumors</a:t>
            </a:r>
            <a:endParaRPr lang="x-none" b="1" i="1" u="sng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A3563-DBBA-9247-B5D9-288B6E8E2B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By</a:t>
            </a:r>
          </a:p>
          <a:p>
            <a:r>
              <a:rPr lang="en-US" sz="5000" dirty="0">
                <a:solidFill>
                  <a:srgbClr val="0659FF"/>
                </a:solidFill>
              </a:rPr>
              <a:t>Dr Maghrabi Mohammed </a:t>
            </a:r>
          </a:p>
          <a:p>
            <a:r>
              <a:rPr lang="en-US" dirty="0"/>
              <a:t>Lecturer of </a:t>
            </a:r>
            <a:r>
              <a:rPr lang="en-US" dirty="0" err="1"/>
              <a:t>orthopaedic</a:t>
            </a:r>
            <a:r>
              <a:rPr lang="en-US" dirty="0"/>
              <a:t> surgery </a:t>
            </a:r>
          </a:p>
          <a:p>
            <a:r>
              <a:rPr lang="en-US" dirty="0"/>
              <a:t>MD </a:t>
            </a:r>
            <a:r>
              <a:rPr lang="en-US" dirty="0" err="1"/>
              <a:t>AinShams</a:t>
            </a:r>
            <a:r>
              <a:rPr lang="en-US" dirty="0"/>
              <a:t> university 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9812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6FB03-D834-4842-B554-709717F0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                              Bone graft</a:t>
            </a:r>
            <a:endParaRPr lang="x-non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524D2B9-1CD8-2D47-B17C-414EB13673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7" y="-576660"/>
            <a:ext cx="5805041" cy="320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F663743-C516-F644-A5D5-143482735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7257" y="1839257"/>
            <a:ext cx="4136773" cy="59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9453886-256C-DD4E-9CA4-C0CC7B04C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1"/>
          <a:stretch/>
        </p:blipFill>
        <p:spPr bwMode="auto">
          <a:xfrm>
            <a:off x="6000328" y="1803253"/>
            <a:ext cx="5805041" cy="371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82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E2C9-CF7B-9A47-93F4-BE948230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Recycling </a:t>
            </a:r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F6AD4DA-C63B-E64A-B21E-9254DAFAC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228600"/>
            <a:ext cx="7908924" cy="6721525"/>
          </a:xfrm>
        </p:spPr>
      </p:pic>
    </p:spTree>
    <p:extLst>
      <p:ext uri="{BB962C8B-B14F-4D97-AF65-F5344CB8AC3E}">
        <p14:creationId xmlns:p14="http://schemas.microsoft.com/office/powerpoint/2010/main" val="1242434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2261-5BE3-534B-97B9-4792648D9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3E65DE6-DC27-AD4D-A102-37E6D285A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72" y="805366"/>
            <a:ext cx="9926901" cy="6052633"/>
          </a:xfrm>
        </p:spPr>
      </p:pic>
    </p:spTree>
    <p:extLst>
      <p:ext uri="{BB962C8B-B14F-4D97-AF65-F5344CB8AC3E}">
        <p14:creationId xmlns:p14="http://schemas.microsoft.com/office/powerpoint/2010/main" val="383753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6DA6-F3B3-904A-A938-1C539421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Endoprosthesis</a:t>
            </a:r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8E3CB6-75B9-3E42-914C-2DEF681B2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"/>
            <a:ext cx="5904172" cy="6151554"/>
          </a:xfrm>
        </p:spPr>
      </p:pic>
    </p:spTree>
    <p:extLst>
      <p:ext uri="{BB962C8B-B14F-4D97-AF65-F5344CB8AC3E}">
        <p14:creationId xmlns:p14="http://schemas.microsoft.com/office/powerpoint/2010/main" val="357757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936CF-60FE-0146-881C-D0AB9EE14B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BENIGN LESIONS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5B7D-47C3-1244-BC0C-B9006C2BE0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6285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E656-8354-0841-9CED-601BA14A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SIMPLE BONE CYST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9E4C3-46C7-864B-9760-16A60F2F6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1. Simple bone cyst </a:t>
            </a:r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887EA-C70A-C14F-8C3E-B44E78251548}"/>
              </a:ext>
            </a:extLst>
          </p:cNvPr>
          <p:cNvSpPr txBox="1"/>
          <p:nvPr/>
        </p:nvSpPr>
        <p:spPr>
          <a:xfrm>
            <a:off x="838200" y="2708632"/>
            <a:ext cx="6674547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serous fluid-filled bone lesion</a:t>
            </a:r>
            <a:endParaRPr lang="en-US" sz="25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Age &amp; location</a:t>
            </a:r>
          </a:p>
          <a:p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usually found in the </a:t>
            </a:r>
            <a:r>
              <a:rPr lang="en-US" sz="2500" b="0" i="0" u="none" strike="noStrike" dirty="0">
                <a:effectLst/>
                <a:latin typeface="Arial" panose="020B0604020202020204" pitchFamily="34" charset="0"/>
              </a:rPr>
              <a:t>proximal </a:t>
            </a:r>
            <a:r>
              <a:rPr lang="en-US" sz="2500" b="0" i="0" u="none" strike="noStrike" dirty="0" err="1">
                <a:effectLst/>
                <a:latin typeface="Arial" panose="020B0604020202020204" pitchFamily="34" charset="0"/>
              </a:rPr>
              <a:t>humerus</a:t>
            </a:r>
            <a:r>
              <a:rPr lang="en-US" sz="2500" b="0" i="0" u="none" strike="noStrike" dirty="0">
                <a:effectLst/>
                <a:latin typeface="Arial" panose="020B0604020202020204" pitchFamily="34" charset="0"/>
              </a:rPr>
              <a:t> of young patients arises in the metaphysis adjacent to </a:t>
            </a:r>
            <a:r>
              <a:rPr lang="en-US" sz="2500" b="0" i="0" u="none" strike="noStrike" dirty="0" err="1">
                <a:effectLst/>
                <a:latin typeface="Arial" panose="020B0604020202020204" pitchFamily="34" charset="0"/>
              </a:rPr>
              <a:t>physis</a:t>
            </a:r>
            <a:endParaRPr lang="en-US" sz="25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0" i="0" u="none" strike="noStrike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i="0" u="none" strike="noStrike" dirty="0">
                <a:effectLst/>
                <a:latin typeface="Arial" panose="020B0604020202020204" pitchFamily="34" charset="0"/>
              </a:rPr>
              <a:t>Prognosis: decrease in size and may heal after growth is complete</a:t>
            </a:r>
            <a:endParaRPr lang="en-US" sz="25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Symptoms : most asymptomatic unless fracture occurs </a:t>
            </a:r>
          </a:p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D2B689-E154-6E4E-95E5-AA4E9C774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97" y="1825625"/>
            <a:ext cx="38410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50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03" y="153192"/>
            <a:ext cx="10515600" cy="1325563"/>
          </a:xfrm>
        </p:spPr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17" y="1690688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Investigations:-PXR</a:t>
            </a: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central,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lytic, well-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demarcatedmetaphyseal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 lesion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fallen leaf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 sign (pathologic fracture with fallen cortical fragment is pathognomonic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Treatment </a:t>
            </a:r>
          </a:p>
          <a:p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Immobilization alone</a:t>
            </a:r>
          </a:p>
          <a:p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Curettage and bone grafting 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0ABC4A9-1328-E949-9EBB-781BB7AFA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10" y="3218366"/>
            <a:ext cx="2911707" cy="3639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6AC84-D063-0A45-879F-087AD41AC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7" r="2254" b="13668"/>
          <a:stretch/>
        </p:blipFill>
        <p:spPr bwMode="auto">
          <a:xfrm>
            <a:off x="6027854" y="3246848"/>
            <a:ext cx="2296160" cy="3582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748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B089-1A54-654A-AD3B-41EF23BB0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D4D078E-6F14-ED47-89AD-938BD31F2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71" y="893195"/>
            <a:ext cx="3841053" cy="621619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AAC3C9D-5486-3E44-92AB-722348414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23" y="1027906"/>
            <a:ext cx="4036872" cy="621619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2CA243-5D2B-B84D-9238-8A13FD307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4512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5C79-4058-C843-83EE-0FD47AF0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60F8B7-EAB7-B845-9608-81834CD0D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98" y="1760480"/>
            <a:ext cx="3630415" cy="4843549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D58E5FF-C680-8A4F-BDC7-7F84F0D12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916" y="1584306"/>
            <a:ext cx="5010242" cy="667124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2CA1C46-96ED-A846-9C74-68D4AC9D0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7" y="1690688"/>
            <a:ext cx="5010243" cy="66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80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403A-2142-2643-B2F3-4148E25A3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3C527A-DBA7-9D42-9959-F6FFC82B3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29" y="2480700"/>
            <a:ext cx="3261485" cy="435133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0830B0-DF47-114F-B8FA-CC3EF9152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56" y="2506662"/>
            <a:ext cx="3267944" cy="435133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F304E98-CFDA-BC47-9311-7C2CFDCC8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28" y="2510086"/>
            <a:ext cx="3265372" cy="43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8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34EEBDC-0B7A-2947-A1C8-0E3F8A1D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06" y="-464634"/>
            <a:ext cx="10750215" cy="184651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Introduction</a:t>
            </a:r>
            <a:endParaRPr lang="x-non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95DCAB-70B4-D048-963B-3A0BA70C2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835" y="1381877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15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E656-8354-0841-9CED-601BA14A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err="1">
                <a:solidFill>
                  <a:srgbClr val="C00000"/>
                </a:solidFill>
              </a:rPr>
              <a:t>Aneurismal</a:t>
            </a:r>
            <a:r>
              <a:rPr lang="en-US" b="1">
                <a:solidFill>
                  <a:srgbClr val="C00000"/>
                </a:solidFill>
              </a:rPr>
              <a:t> BONE CYST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9E4C3-46C7-864B-9760-16A60F2F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273117" cy="5032375"/>
          </a:xfrm>
        </p:spPr>
        <p:txBody>
          <a:bodyPr/>
          <a:lstStyle/>
          <a:p>
            <a:r>
              <a:rPr lang="en-US"/>
              <a:t>2-ABC</a:t>
            </a:r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887EA-C70A-C14F-8C3E-B44E78251548}"/>
              </a:ext>
            </a:extLst>
          </p:cNvPr>
          <p:cNvSpPr txBox="1"/>
          <p:nvPr/>
        </p:nvSpPr>
        <p:spPr>
          <a:xfrm>
            <a:off x="838200" y="2570133"/>
            <a:ext cx="9354634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Benign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bone lesion with multiple blood-filled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cavitie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ar-SA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75% of patients are </a:t>
            </a:r>
            <a:r>
              <a:rPr lang="en-US" sz="2400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&lt; 20 yrs.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Long bones (Femur and tibia being most common) arises in the </a:t>
            </a:r>
            <a:r>
              <a:rPr lang="en-US" sz="2400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metaphysis </a:t>
            </a:r>
          </a:p>
          <a:p>
            <a:endParaRPr lang="en-US" sz="24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primary and secondary forms</a:t>
            </a:r>
            <a:endParaRPr lang="en-US" sz="2400" b="0" i="0" u="none" strike="noStrike" dirty="0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Symptoms : </a:t>
            </a:r>
            <a:r>
              <a:rPr lang="en-US" sz="2400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pain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sz="2400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swelling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may present with </a:t>
            </a:r>
            <a:r>
              <a:rPr lang="en-US" sz="2400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pathologic fracture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2FFBBA0-E73B-F744-A97B-5B1E48B3B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14" y="1690688"/>
            <a:ext cx="3609286" cy="480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3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Investigations:-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PXR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expansile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, eccentric 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metaphyseal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and lytic lesion with bony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septae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 ("bubbly appearance") 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MRI or CT scan will show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multiple fluid lines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Treatment </a:t>
            </a:r>
            <a:endParaRPr lang="en-US" b="1" i="0" u="none" strike="noStrike" dirty="0">
              <a:solidFill>
                <a:srgbClr val="1B56B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curettage and bone grafting 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0D9FDB7-42CC-E647-879A-8886A10BD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633" y="2778513"/>
            <a:ext cx="3975367" cy="53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2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35A2-D4F3-BA42-945F-4B2DCE96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FEDBF1-7FFD-B343-8523-113F163E1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67421"/>
            <a:ext cx="5682352" cy="758115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229316E-5166-124F-83F6-ACEBCBE0F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7"/>
          <a:stretch/>
        </p:blipFill>
        <p:spPr>
          <a:xfrm>
            <a:off x="6795316" y="3119324"/>
            <a:ext cx="4930676" cy="764676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68838DD-DAC1-7A4D-AD53-2AB4218A2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24" y="2104404"/>
            <a:ext cx="4930676" cy="409400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1873D02-F27B-BD46-86A7-368454124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08" y="1690688"/>
            <a:ext cx="4186292" cy="557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89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DAFC-7F86-AA46-9399-4C375136A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1805A1-3CE5-BD46-B840-84703F328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108" y="2692942"/>
            <a:ext cx="5801784" cy="435133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8F74F76-53B8-2944-B55F-E1BC22B27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83" y="1975603"/>
            <a:ext cx="4351337" cy="57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50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FB63-BA3F-F247-A5C1-5B0A1C9F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CF2B80-A3D0-F449-8FCC-16C54607D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8" r="37367" b="25922"/>
          <a:stretch/>
        </p:blipFill>
        <p:spPr>
          <a:xfrm>
            <a:off x="1160987" y="2266373"/>
            <a:ext cx="2573224" cy="4591627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B40502E-802F-B340-A560-7106403A6F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1" b="15889"/>
          <a:stretch/>
        </p:blipFill>
        <p:spPr>
          <a:xfrm>
            <a:off x="7443653" y="2266373"/>
            <a:ext cx="2967851" cy="42907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509B0144-8B2A-F54B-ACA0-6D4D16AAA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5" b="28286"/>
          <a:stretch/>
        </p:blipFill>
        <p:spPr>
          <a:xfrm rot="16200000">
            <a:off x="3869785" y="2815560"/>
            <a:ext cx="3438294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63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2F7AB-FF93-D64C-8A2E-CAA6218D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NON OSSIFYING FIBROMA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2B822-CFFA-7D4A-9502-30059BC21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7911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non-ossifying fibroma (NOF) is a benign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fibrogenic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lesion</a:t>
            </a:r>
          </a:p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one of the most common benign bone tumors in childhood 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(with </a:t>
            </a:r>
            <a:r>
              <a:rPr lang="en-US" b="0" i="0" u="none" strike="noStrike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osteochondroma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Age and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location 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common in children 5-15 years old</a:t>
            </a:r>
          </a:p>
          <a:p>
            <a:pPr lvl="1"/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metaphysis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of long bones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Symptoms </a:t>
            </a:r>
          </a:p>
          <a:p>
            <a:pPr lvl="1"/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Asymptomatic :-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usually found incidentally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may present with pathologic fracture</a:t>
            </a:r>
          </a:p>
          <a:p>
            <a:endParaRPr lang="x-non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EA259E2-2F41-5748-A31C-1E6FC4B2E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85" y="1825625"/>
            <a:ext cx="2986042" cy="448627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ADC70FD-F96B-464C-86AF-3CD6C41E8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/>
          <a:stretch/>
        </p:blipFill>
        <p:spPr>
          <a:xfrm>
            <a:off x="10252927" y="1825625"/>
            <a:ext cx="2483428" cy="479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09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6678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Investigations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</a:t>
            </a: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PXR:-</a:t>
            </a:r>
            <a:r>
              <a:rPr lang="en-US" b="0" i="0" u="none" strike="noStrike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metaphyseal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eccentric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lytic lesion surrounded by </a:t>
            </a:r>
            <a:r>
              <a:rPr lang="en-US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sclerotic rim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Cortex may be expanded and thin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patient approaches skeletal maturity, lesions become sclerotic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Treatment </a:t>
            </a:r>
          </a:p>
          <a:p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observation</a:t>
            </a:r>
          </a:p>
          <a:p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curettage and bone grafting</a:t>
            </a:r>
          </a:p>
          <a:p>
            <a:pPr marL="0" indent="0">
              <a:buNone/>
            </a:pPr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    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symptomatic and large lesion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7A7CE12-A090-3C4D-9B87-77CFA130F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84" y="-1423779"/>
            <a:ext cx="3237360" cy="4903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CBE4D-8EBB-A144-A042-92C286EC1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5" b="22423"/>
          <a:stretch/>
        </p:blipFill>
        <p:spPr bwMode="auto">
          <a:xfrm>
            <a:off x="8090216" y="3479591"/>
            <a:ext cx="3263584" cy="3908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3926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5728D-06C3-8B45-9F30-FC26A6AF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9FA490-0711-344F-BEC5-EB5077C76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7" r="13081"/>
          <a:stretch/>
        </p:blipFill>
        <p:spPr>
          <a:xfrm>
            <a:off x="892098" y="1690688"/>
            <a:ext cx="5203902" cy="627857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6159877-EDBA-7842-ABA2-CE1BF9F7E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88" y="1818856"/>
            <a:ext cx="4522824" cy="602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17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8B37-76D9-6E47-8873-2C10434B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Osteoid </a:t>
            </a:r>
            <a:r>
              <a:rPr lang="en-US" b="1" err="1">
                <a:solidFill>
                  <a:srgbClr val="C00000"/>
                </a:solidFill>
              </a:rPr>
              <a:t>osteoma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730BE-E97A-3842-851E-E2DC5FE24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small, painful, benign </a:t>
            </a:r>
            <a:r>
              <a:rPr lang="en-US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cortical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bone lesion 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Proximal femur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tibia,</a:t>
            </a:r>
            <a:r>
              <a:rPr lang="en-US" dirty="0"/>
              <a:t> hand , feet and spine</a:t>
            </a:r>
          </a:p>
          <a:p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pathoanatomy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b="0" i="0" u="none" strike="noStrike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nidus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central nodule of woven bone and osteoid </a:t>
            </a:r>
          </a:p>
          <a:p>
            <a:pPr lvl="1"/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reactive zone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area of thickened bone 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Symptoms 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pain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constant and progressive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worse at night and with drinking Alcohol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relieved by NSAIDS</a:t>
            </a:r>
          </a:p>
          <a:p>
            <a:endParaRPr lang="x-none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5F394AF-D1BD-1349-AEC3-0454D5BD8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89" y="2702079"/>
            <a:ext cx="3953111" cy="3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45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53507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Investigations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</a:t>
            </a:r>
          </a:p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PXR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intensely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sclerotic bone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around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radiolucent </a:t>
            </a:r>
            <a:r>
              <a:rPr lang="en-US" b="0" i="0" u="none" strike="noStrike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nidus</a:t>
            </a:r>
            <a:r>
              <a:rPr lang="en-US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 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CT is the study of choice : 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help to identify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location and size of </a:t>
            </a:r>
            <a:r>
              <a:rPr lang="en-US" b="0" i="0" u="none" strike="noStrike" dirty="0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nidus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usually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&lt; 1.5 cm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Treatment </a:t>
            </a:r>
          </a:p>
          <a:p>
            <a:r>
              <a:rPr lang="en-US" b="1" i="0" u="none" strike="noStrike" dirty="0">
                <a:effectLst/>
                <a:latin typeface="Arial" panose="020B0604020202020204" pitchFamily="34" charset="0"/>
              </a:rPr>
              <a:t>Observation NSAIDS</a:t>
            </a:r>
          </a:p>
          <a:p>
            <a:r>
              <a:rPr lang="en-US" b="1" i="0" u="none" strike="noStrike" dirty="0">
                <a:effectLst/>
                <a:latin typeface="Arial" panose="020B0604020202020204" pitchFamily="34" charset="0"/>
              </a:rPr>
              <a:t>percutaneous radiofrequency ablation</a:t>
            </a:r>
          </a:p>
          <a:p>
            <a:r>
              <a:rPr lang="en-US" b="1" i="0" u="none" strike="noStrike" dirty="0">
                <a:effectLst/>
                <a:latin typeface="Arial" panose="020B0604020202020204" pitchFamily="34" charset="0"/>
              </a:rPr>
              <a:t>surgical resection with </a:t>
            </a:r>
            <a:r>
              <a:rPr lang="en-US" b="1" i="0" u="none" strike="noStrike" dirty="0" err="1">
                <a:effectLst/>
                <a:latin typeface="Arial" panose="020B0604020202020204" pitchFamily="34" charset="0"/>
              </a:rPr>
              <a:t>currettage</a:t>
            </a:r>
            <a:endParaRPr lang="en-US" b="1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0CB54C-F413-2846-ADC6-D89C5ADA5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70" y="1905000"/>
            <a:ext cx="4075283" cy="403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7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Classification:</a:t>
            </a:r>
            <a:br>
              <a:rPr lang="en-GB"/>
            </a:b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76" y="1027906"/>
            <a:ext cx="9144000" cy="4876800"/>
          </a:xfrm>
        </p:spPr>
        <p:txBody>
          <a:bodyPr>
            <a:normAutofit/>
          </a:bodyPr>
          <a:lstStyle/>
          <a:p>
            <a:pPr lvl="0"/>
            <a:r>
              <a:rPr lang="en-US" sz="4000" b="1"/>
              <a:t>Benign </a:t>
            </a:r>
            <a:endParaRPr lang="en-GB" sz="4000" b="1"/>
          </a:p>
          <a:p>
            <a:pPr lvl="0"/>
            <a:r>
              <a:rPr lang="en-US" sz="4000" b="1"/>
              <a:t>Malignant </a:t>
            </a:r>
            <a:endParaRPr lang="en-GB" sz="4000" b="1"/>
          </a:p>
          <a:p>
            <a:pPr lvl="1"/>
            <a:r>
              <a:rPr lang="en-GB" sz="3600" b="1"/>
              <a:t>Primary</a:t>
            </a:r>
          </a:p>
          <a:p>
            <a:pPr lvl="1"/>
            <a:r>
              <a:rPr lang="en-GB" sz="3600" b="1"/>
              <a:t>Secondary</a:t>
            </a:r>
          </a:p>
          <a:p>
            <a:endParaRPr lang="en-GB" sz="4000" b="1"/>
          </a:p>
          <a:p>
            <a:pPr lvl="1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65BF9-4F24-8047-B00E-9B21B1E55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/>
          <a:stretch/>
        </p:blipFill>
        <p:spPr>
          <a:xfrm>
            <a:off x="2900975" y="1325563"/>
            <a:ext cx="865742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97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1C907-CD96-7B4A-9483-555EA159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DD12161-7F8B-AF4B-859C-F7BB53AE3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40" y="518862"/>
            <a:ext cx="6561007" cy="6339138"/>
          </a:xfrm>
          <a:prstGeom prst="rect">
            <a:avLst/>
          </a:prstGeom>
        </p:spPr>
      </p:pic>
      <p:pic>
        <p:nvPicPr>
          <p:cNvPr id="3" name="Picture 2" descr="C:\Users\elkhedewy\Downloads\SHAREit\iPhone 6s Plus\photo\IMG_7449.PNG">
            <a:extLst>
              <a:ext uri="{FF2B5EF4-FFF2-40B4-BE49-F238E27FC236}">
                <a16:creationId xmlns:a16="http://schemas.microsoft.com/office/drawing/2014/main" id="{0920D173-7227-4242-BCCC-A7BDED35E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2" r="4933"/>
          <a:stretch/>
        </p:blipFill>
        <p:spPr bwMode="auto">
          <a:xfrm>
            <a:off x="571826" y="1027906"/>
            <a:ext cx="6477814" cy="523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F74B42-B05A-7E4A-892F-E69BDEA8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98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B4375-348A-BD43-A6E6-6E877479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>
                <a:solidFill>
                  <a:srgbClr val="C00000"/>
                </a:solidFill>
              </a:rPr>
              <a:t>Enchondroma</a:t>
            </a:r>
            <a:endParaRPr lang="x-none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D8393-3D7A-224E-9B69-6CA1C0E51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benign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chondrogenic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tumor composed of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hyaline cartilage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most common bone tumor in the hand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 the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enchondroma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20-50 year olds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usually found in the bone of hands and feet</a:t>
            </a:r>
          </a:p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other locations include distal femur</a:t>
            </a:r>
            <a:r>
              <a:rPr lang="en-US" dirty="0">
                <a:latin typeface="Arial" panose="020B0604020202020204" pitchFamily="34" charset="0"/>
              </a:rPr>
              <a:t>,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 proximal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humerus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 and tibia</a:t>
            </a:r>
          </a:p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May be solitary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enchondroma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or multiple</a:t>
            </a:r>
          </a:p>
          <a:p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Ollier’s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disease and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Maffucci's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 syndrome (multiple 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</a:rPr>
              <a:t>enchondromatosis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)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x-none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C28AD0-276C-124A-9F64-16558C46D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775" y="1941195"/>
            <a:ext cx="1876225" cy="455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48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Investigations:-</a:t>
            </a:r>
          </a:p>
          <a:p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PXR:-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well defined, lucent, central medullary lesions that calcify over time</a:t>
            </a:r>
          </a:p>
          <a:p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pop-corn"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stippling or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may have purely lytic appearance (especially in hand)</a:t>
            </a:r>
            <a:endParaRPr lang="en-US" b="0" i="0" u="none" strike="noStrike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cortical expansion and thinning may be present in hands, feet</a:t>
            </a: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Treatment </a:t>
            </a:r>
          </a:p>
          <a:p>
            <a:r>
              <a:rPr lang="en-US" b="1" i="0" u="none" strike="noStrike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Observation:- serial radiography </a:t>
            </a:r>
          </a:p>
          <a:p>
            <a:r>
              <a:rPr lang="en-US" b="1" i="0" u="none" strike="noStrike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surgical resection with </a:t>
            </a:r>
            <a:r>
              <a:rPr lang="en-US" b="1" i="0" u="none" strike="noStrike" err="1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currettage</a:t>
            </a:r>
            <a:endParaRPr lang="en-US" b="1" i="0" u="none" strike="noStrike">
              <a:solidFill>
                <a:srgbClr val="1B56B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54C94D1-7A9C-5348-98F4-86198D3B3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004" y="-504949"/>
            <a:ext cx="2844442" cy="2865062"/>
          </a:xfrm>
          <a:prstGeom prst="rect">
            <a:avLst/>
          </a:prstGeom>
        </p:spPr>
      </p:pic>
      <p:pic>
        <p:nvPicPr>
          <p:cNvPr id="5" name="Picture 2" descr="C:\Users\elkhedewy\Downloads\SHAREit\iPhone 6s Plus\photo\IMG_7458.PNG">
            <a:extLst>
              <a:ext uri="{FF2B5EF4-FFF2-40B4-BE49-F238E27FC236}">
                <a16:creationId xmlns:a16="http://schemas.microsoft.com/office/drawing/2014/main" id="{F476703E-85DE-D441-B215-CE93D4B5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804" y="2911475"/>
            <a:ext cx="28398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/>
          <a:srcRect l="43161" t="25558" r="24012" b="6671"/>
          <a:stretch/>
        </p:blipFill>
        <p:spPr bwMode="auto">
          <a:xfrm>
            <a:off x="7620000" y="3749675"/>
            <a:ext cx="177759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5963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8B32-80DC-6C4C-8F39-154DDA39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1D5FA31-9D5D-6F48-B0F8-C0EC12D60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1" y="1454913"/>
            <a:ext cx="3225801" cy="520344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402D3F9-896F-644D-9372-17C90F9A7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51" y="1475642"/>
            <a:ext cx="3408369" cy="518271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C66F945-3310-6F40-A247-04956C1D7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3" r="18284" b="24145"/>
          <a:stretch/>
        </p:blipFill>
        <p:spPr>
          <a:xfrm>
            <a:off x="8175989" y="1588952"/>
            <a:ext cx="3408370" cy="4956098"/>
          </a:xfrm>
        </p:spPr>
      </p:pic>
    </p:spTree>
    <p:extLst>
      <p:ext uri="{BB962C8B-B14F-4D97-AF65-F5344CB8AC3E}">
        <p14:creationId xmlns:p14="http://schemas.microsoft.com/office/powerpoint/2010/main" val="1479860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DAECF-C365-2546-9844-6C98E78A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err="1">
                <a:solidFill>
                  <a:srgbClr val="C00000"/>
                </a:solidFill>
              </a:rPr>
              <a:t>Osteochondroma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D4BBD-1F75-2B42-821D-5E6F02B3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90688"/>
            <a:ext cx="8944714" cy="4802187"/>
          </a:xfrm>
        </p:spPr>
        <p:txBody>
          <a:bodyPr>
            <a:normAutofit fontScale="92500" lnSpcReduction="10000"/>
          </a:bodyPr>
          <a:lstStyle/>
          <a:p>
            <a:r>
              <a:rPr lang="en-US" i="0" u="none" strike="noStrike" dirty="0">
                <a:solidFill>
                  <a:srgbClr val="000000"/>
                </a:solidFill>
                <a:effectLst/>
              </a:rPr>
              <a:t>A benign </a:t>
            </a:r>
            <a:r>
              <a:rPr lang="en-US" i="0" u="none" strike="noStrike" dirty="0" err="1">
                <a:solidFill>
                  <a:srgbClr val="000000"/>
                </a:solidFill>
                <a:effectLst/>
              </a:rPr>
              <a:t>chondrogenic</a:t>
            </a:r>
            <a:r>
              <a:rPr lang="en-US" i="0" u="none" strike="noStrike" dirty="0">
                <a:solidFill>
                  <a:srgbClr val="000000"/>
                </a:solidFill>
                <a:effectLst/>
              </a:rPr>
              <a:t> lesion derived from cartilage from the </a:t>
            </a:r>
            <a:r>
              <a:rPr lang="en-US" i="0" u="none" strike="noStrike" dirty="0" err="1">
                <a:solidFill>
                  <a:srgbClr val="000000"/>
                </a:solidFill>
                <a:effectLst/>
              </a:rPr>
              <a:t>perichondral</a:t>
            </a:r>
            <a:r>
              <a:rPr lang="en-US" i="0" u="none" strike="noStrike" dirty="0">
                <a:solidFill>
                  <a:srgbClr val="000000"/>
                </a:solidFill>
                <a:effectLst/>
              </a:rPr>
              <a:t> ring that may take the form of </a:t>
            </a:r>
          </a:p>
          <a:p>
            <a:pPr lvl="1"/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solitary </a:t>
            </a:r>
            <a:r>
              <a:rPr lang="en-US" b="0" i="0" u="none" strike="noStrike" dirty="0" err="1">
                <a:solidFill>
                  <a:srgbClr val="0000CC"/>
                </a:solidFill>
                <a:effectLst/>
              </a:rPr>
              <a:t>ostoechondroma</a:t>
            </a:r>
            <a:r>
              <a:rPr lang="en-US" dirty="0">
                <a:solidFill>
                  <a:srgbClr val="000000"/>
                </a:solidFill>
              </a:rPr>
              <a:t> or </a:t>
            </a: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Multiple Hereditary </a:t>
            </a:r>
            <a:r>
              <a:rPr lang="en-US" b="0" i="0" u="none" strike="noStrike" dirty="0" err="1">
                <a:solidFill>
                  <a:srgbClr val="0000CC"/>
                </a:solidFill>
                <a:effectLst/>
              </a:rPr>
              <a:t>Exostosis</a:t>
            </a:r>
            <a:r>
              <a:rPr lang="en-US" b="0" i="0" u="none" strike="noStrike" dirty="0">
                <a:solidFill>
                  <a:srgbClr val="0000CC"/>
                </a:solidFill>
                <a:effectLst/>
              </a:rPr>
              <a:t> (MHE)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The most common benign bone tumor</a:t>
            </a:r>
          </a:p>
          <a:p>
            <a:r>
              <a:rPr lang="en-US" b="0" i="0" u="none" strike="noStrike" dirty="0">
                <a:effectLst/>
              </a:rPr>
              <a:t>Occur on the surface of the bone around the knee in adolescents and young adults</a:t>
            </a:r>
          </a:p>
          <a:p>
            <a:r>
              <a:rPr lang="en-US" b="0" i="0" u="none" strike="noStrike" dirty="0">
                <a:effectLst/>
              </a:rPr>
              <a:t>Asymptomatic, painless mass, symptoms of neurovascular compression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They </a:t>
            </a:r>
            <a:r>
              <a:rPr lang="en-US" b="0" i="1" u="none" strike="noStrike" dirty="0">
                <a:solidFill>
                  <a:srgbClr val="000000"/>
                </a:solidFill>
                <a:effectLst/>
              </a:rPr>
              <a:t>continue to grow </a:t>
            </a:r>
            <a:r>
              <a:rPr lang="en-US" b="0" i="1" u="none" strike="noStrike" dirty="0">
                <a:solidFill>
                  <a:schemeClr val="accent1"/>
                </a:solidFill>
                <a:effectLst/>
              </a:rPr>
              <a:t>away from joints</a:t>
            </a:r>
            <a:r>
              <a:rPr lang="en-US" b="0" i="1" u="none" strike="noStrike" dirty="0">
                <a:solidFill>
                  <a:srgbClr val="000000"/>
                </a:solidFill>
                <a:effectLst/>
              </a:rPr>
              <a:t> until skeletal maturity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risk of </a:t>
            </a:r>
            <a:r>
              <a:rPr lang="en-US" b="0" i="0" u="none" strike="noStrike" dirty="0">
                <a:solidFill>
                  <a:schemeClr val="accent1"/>
                </a:solidFill>
                <a:effectLst/>
              </a:rPr>
              <a:t>malignant transformation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is&lt;1% with solitary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</a:rPr>
              <a:t>osteochondroma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Signs of malignant changes???</a:t>
            </a:r>
          </a:p>
          <a:p>
            <a:endParaRPr lang="x-none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9D5C7B3-F64C-CD4D-96CB-05D89127D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8" b="19896"/>
          <a:stretch/>
        </p:blipFill>
        <p:spPr>
          <a:xfrm>
            <a:off x="8575592" y="1325563"/>
            <a:ext cx="405006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39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12982" cy="4351338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Investigations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</a:t>
            </a: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PXR:- </a:t>
            </a:r>
            <a:r>
              <a:rPr lang="en-US" b="0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sessile (broad base) or </a:t>
            </a:r>
            <a:r>
              <a:rPr lang="en-US" b="0" i="0" u="none" strike="noStrike" dirty="0" err="1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pedunculated</a:t>
            </a:r>
            <a:r>
              <a:rPr lang="en-US" b="0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narrow stalk) lesions found on the surface of bones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Cortex of the lesion continuous with cortex of the native bone</a:t>
            </a:r>
          </a:p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Medullary cavity of lesion continuous with medullary cavity of native bone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Cartilage cap is usually radiolucent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(looks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smaller than felt)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Treatment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Observation:- if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asymptomatic</a:t>
            </a:r>
            <a:endParaRPr lang="en-US" b="1" i="0" u="none" strike="noStrike" dirty="0">
              <a:solidFill>
                <a:srgbClr val="1B56B2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marginal resection at base of stalk, including cartilage cap</a:t>
            </a:r>
            <a:endParaRPr lang="en-US" b="1" i="0" u="none" strike="noStrike" dirty="0">
              <a:solidFill>
                <a:srgbClr val="1B56B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35F5F6D-42CE-7B44-89A4-22E3E30D9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36" y="344986"/>
            <a:ext cx="2100274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2705A-D3B5-5B40-BCA0-18E949041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541" r="51450" b="32784"/>
          <a:stretch/>
        </p:blipFill>
        <p:spPr bwMode="auto">
          <a:xfrm>
            <a:off x="9276390" y="2651125"/>
            <a:ext cx="3114256" cy="5092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1598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F0F6B-5793-B94D-978A-E2F00969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A7CD69-E2E6-2047-9564-00AFB42A8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86" y="2230245"/>
            <a:ext cx="4254195" cy="5929157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864E769-2422-734D-B6EC-2A4E0B174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23" y="2265322"/>
            <a:ext cx="3720179" cy="58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74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826532"/>
            <a:ext cx="4343400" cy="522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267201" y="457200"/>
            <a:ext cx="2932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/>
              <a:t>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E582088-F7DB-2A44-87A2-7B0EC1D19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29" y="826532"/>
            <a:ext cx="3957072" cy="49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63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67E7B2C-95B1-DB43-AC84-960DD8FA6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79" y="0"/>
            <a:ext cx="3957072" cy="531118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0E3CFE0-4621-A24E-8C57-A66A850ABF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1" b="19930"/>
          <a:stretch/>
        </p:blipFill>
        <p:spPr>
          <a:xfrm>
            <a:off x="6435491" y="74341"/>
            <a:ext cx="4149996" cy="54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18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54D51-D222-ED46-8F3A-0319907D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GCT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C51E5-B8B8-F546-9363-53F1B5F96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>
                <a:solidFill>
                  <a:srgbClr val="000000"/>
                </a:solidFill>
              </a:rPr>
              <a:t>It</a:t>
            </a:r>
            <a:r>
              <a:rPr lang="en-US" sz="4000" i="0" u="none" strike="noStrike">
                <a:solidFill>
                  <a:srgbClr val="000000"/>
                </a:solidFill>
                <a:effectLst/>
              </a:rPr>
              <a:t> is a </a:t>
            </a:r>
            <a:r>
              <a:rPr lang="en-US" sz="4000" i="0" u="none" strike="noStrike">
                <a:solidFill>
                  <a:srgbClr val="0000CC"/>
                </a:solidFill>
                <a:effectLst/>
              </a:rPr>
              <a:t>benign aggressive tumor</a:t>
            </a:r>
            <a:r>
              <a:rPr lang="en-US" sz="4000" i="0" u="none" strike="noStrike">
                <a:solidFill>
                  <a:srgbClr val="000000"/>
                </a:solidFill>
                <a:effectLst/>
              </a:rPr>
              <a:t> typically found in the </a:t>
            </a:r>
            <a:r>
              <a:rPr lang="en-US" sz="4000" i="0" u="none" strike="noStrike" err="1">
                <a:solidFill>
                  <a:srgbClr val="000000"/>
                </a:solidFill>
                <a:effectLst/>
              </a:rPr>
              <a:t>epiphyseometaphyseal</a:t>
            </a:r>
            <a:r>
              <a:rPr lang="en-US" sz="4000" i="0" u="none" strike="noStrike">
                <a:solidFill>
                  <a:srgbClr val="000000"/>
                </a:solidFill>
                <a:effectLst/>
              </a:rPr>
              <a:t> region</a:t>
            </a:r>
            <a:r>
              <a:rPr lang="en-US" sz="4000" i="0" u="none" strike="noStrike">
                <a:solidFill>
                  <a:srgbClr val="0000CC"/>
                </a:solidFill>
                <a:effectLst/>
              </a:rPr>
              <a:t> </a:t>
            </a:r>
            <a:r>
              <a:rPr lang="en-US" sz="4000" i="0" u="none" strike="noStrike">
                <a:solidFill>
                  <a:srgbClr val="000000"/>
                </a:solidFill>
                <a:effectLst/>
              </a:rPr>
              <a:t>of long bones, often </a:t>
            </a:r>
            <a:r>
              <a:rPr lang="en-US" sz="4000" i="0" u="none" strike="noStrike">
                <a:solidFill>
                  <a:srgbClr val="0000CC"/>
                </a:solidFill>
                <a:effectLst/>
              </a:rPr>
              <a:t>around the knee</a:t>
            </a:r>
            <a:r>
              <a:rPr lang="en-US" sz="4000" i="0" u="none" strike="noStrike">
                <a:solidFill>
                  <a:srgbClr val="000000"/>
                </a:solidFill>
                <a:effectLst/>
              </a:rPr>
              <a:t>, in young adults</a:t>
            </a: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Can be malignant and metastasize to lung</a:t>
            </a: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Symptoms </a:t>
            </a:r>
          </a:p>
          <a:p>
            <a:pPr marL="0" indent="0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pain of the involved extremity</a:t>
            </a:r>
          </a:p>
          <a:p>
            <a:pPr marL="0" indent="0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palpable mass</a:t>
            </a:r>
          </a:p>
          <a:p>
            <a:pPr marL="0" indent="0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tenderness over mass</a:t>
            </a:r>
          </a:p>
          <a:p>
            <a:pPr marL="0" indent="0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soft tissue swelling</a:t>
            </a: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5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6C8A3-6601-8F43-AA63-78781DE1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Classification 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60095-7AF3-1A4D-BD67-3687903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Benign lesions are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classified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using Arabic numbers (1,2,3) </a:t>
            </a:r>
          </a:p>
          <a:p>
            <a:pPr lvl="1"/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1 = latent lesion 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e.g. non-ossifying fibroma</a:t>
            </a:r>
          </a:p>
          <a:p>
            <a:pPr lvl="1"/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2 = active lesion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e.g. ABC</a:t>
            </a:r>
          </a:p>
          <a:p>
            <a:pPr lvl="1"/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3 = aggressive lesion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e.g. giant cell tumor of bone</a:t>
            </a:r>
          </a:p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1365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67ED-5B0E-5848-BA39-349B8142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E7A73-F04F-444B-8277-8A13A1D3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/>
          <a:lstStyle/>
          <a:p>
            <a:r>
              <a:rPr lang="en-US" dirty="0"/>
              <a:t>Histology:-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numerous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giant cells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the hallmark of this lesion 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multiple nuclei (up to 50 per cell)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similar characteristics as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osteoclasts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 resorb bone 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 same enzymes</a:t>
            </a:r>
          </a:p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A39989-88A6-FC40-8034-E99F6F52F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752600"/>
            <a:ext cx="5207181" cy="409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13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0D85-6A9A-3C4B-BBF0-A59ED6DA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4BC0-5F4E-B148-8C3D-025428EA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4848" cy="435133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Investigations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:-</a:t>
            </a: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PXR:-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eccentric lytic epiphyseal/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metaphyseal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lesion with soap and bubble appearance  that often extends into the distal epiphysis and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subchondral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bone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Treatment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extensive curettage, adjuvant treatment and reconstruction</a:t>
            </a:r>
          </a:p>
          <a:p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complete resection and reconstruction for recurrence and for distal radius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2463A98-ECF9-8248-9814-A0F48D54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048" y="182331"/>
            <a:ext cx="4017512" cy="47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99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9FD5-31F8-2F4A-A9E7-584B8E4D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688909-5167-CD44-ADDC-321C8B488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70203"/>
            <a:ext cx="3069247" cy="435133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6696FAE-71DC-F242-B0FE-535703624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10" y="1027906"/>
            <a:ext cx="3751179" cy="423593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298930F-F558-C441-AB26-89D9F94BE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17" y="989002"/>
            <a:ext cx="3375711" cy="416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7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E6F7-36FE-1846-AFD5-BD8BF1E6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27A3C8-CCFE-9D42-A3D1-9A7CC0300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5" y="1272032"/>
            <a:ext cx="3589653" cy="483289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2463A98-ECF9-8248-9814-A0F48D54E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36" y="182331"/>
            <a:ext cx="4017512" cy="475502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AE5DD60-7646-A141-A5BD-89B67431E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52" y="2078633"/>
            <a:ext cx="4496048" cy="402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98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9ECB-2E1D-2B4B-BCF3-FF15C3B3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FB0657-E3B7-8441-B52F-2FC9AE992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63" y="1690688"/>
            <a:ext cx="3263503" cy="435133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B62BE6A-6429-834F-9492-14D654D05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3197005" cy="425688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7D80C65-4989-1742-AE63-6DB340BA62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72"/>
          <a:stretch/>
        </p:blipFill>
        <p:spPr>
          <a:xfrm>
            <a:off x="6033966" y="1435117"/>
            <a:ext cx="3169689" cy="542288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36C680A-439C-FD4D-B3C8-5BD15978FE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0"/>
          <a:stretch/>
        </p:blipFill>
        <p:spPr>
          <a:xfrm>
            <a:off x="9203655" y="1435117"/>
            <a:ext cx="2898123" cy="54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04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2CA4-2BA8-F04A-A8AD-18DE235991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Malignancy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8439-CF21-D642-A6FC-EEBE42FE63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1569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9349-11CF-D744-90EA-BADCE4111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Osteosarcoma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C09E2-E77D-9F44-A01E-61EF307B9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51800" cy="4351338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solidFill>
                  <a:srgbClr val="414141"/>
                </a:solidFill>
                <a:effectLst/>
              </a:rPr>
              <a:t> Is a bone-producing sarcoma ; produce immature woven bone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</a:rPr>
              <a:t>It is the most common primary cancer of bone in children and adolescents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</a:rPr>
              <a:t>Primary Osteosarcoma: arises from the bone in the absence of a precursor lesion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</a:rPr>
              <a:t>Secondary Osteosarcoma: arises from a precursor lesion or one that is metastatic from a primary osteosarcoma</a:t>
            </a:r>
          </a:p>
          <a:p>
            <a:pPr fontAlgn="base"/>
            <a:endParaRPr lang="en-US" b="0" i="0" u="none" strike="noStrike">
              <a:solidFill>
                <a:srgbClr val="414141"/>
              </a:solidFill>
              <a:effectLst/>
              <a:latin typeface="inheri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B1897-4644-2349-B4A8-738E79186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921332"/>
            <a:ext cx="2813629" cy="557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79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315F4-C69F-4344-8569-7FA4600F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Age/Signs/Symptoms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4C52B-DBBB-B244-AFEB-280536286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4971" cy="4351338"/>
          </a:xfrm>
        </p:spPr>
        <p:txBody>
          <a:bodyPr/>
          <a:lstStyle/>
          <a:p>
            <a:pPr fontAlgn="base"/>
            <a:r>
              <a:rPr lang="en-US" b="0" i="0" u="none" strike="noStrike" dirty="0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15-25 years: Most common age is in childhood and adolescence</a:t>
            </a:r>
            <a:endParaRPr lang="en-US" b="0" i="0" u="none" strike="noStrike" dirty="0">
              <a:solidFill>
                <a:srgbClr val="414141"/>
              </a:solidFill>
              <a:effectLst/>
              <a:latin typeface="inherit"/>
            </a:endParaRPr>
          </a:p>
          <a:p>
            <a:pPr fontAlgn="base"/>
            <a:r>
              <a:rPr lang="en-US" b="0" i="0" u="none" strike="noStrike" dirty="0">
                <a:solidFill>
                  <a:srgbClr val="414141"/>
                </a:solidFill>
                <a:effectLst/>
                <a:latin typeface="inherit"/>
              </a:rPr>
              <a:t>Mild Pain for weeks-months</a:t>
            </a:r>
          </a:p>
          <a:p>
            <a:pPr fontAlgn="base"/>
            <a:r>
              <a:rPr lang="en-US" b="0" i="0" u="none" strike="noStrike" dirty="0">
                <a:solidFill>
                  <a:srgbClr val="414141"/>
                </a:solidFill>
                <a:effectLst/>
                <a:latin typeface="inherit"/>
              </a:rPr>
              <a:t>Pain gradually becomes more severe &amp; accompanied by swelling and limitation of motion</a:t>
            </a:r>
          </a:p>
          <a:p>
            <a:pPr fontAlgn="base"/>
            <a:r>
              <a:rPr lang="en-US" b="0" i="0" u="none" strike="noStrike" dirty="0">
                <a:solidFill>
                  <a:srgbClr val="414141"/>
                </a:solidFill>
                <a:effectLst/>
                <a:latin typeface="inherit"/>
              </a:rPr>
              <a:t>Weight loss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2FB6D61-6B8D-F343-82BD-72EE13FD9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62" y="0"/>
            <a:ext cx="4991658" cy="3737715"/>
          </a:xfrm>
          <a:prstGeom prst="rect">
            <a:avLst/>
          </a:prstGeom>
        </p:spPr>
      </p:pic>
      <p:pic>
        <p:nvPicPr>
          <p:cNvPr id="6" name="Picture 3" descr="C:\Users\elkhedewy\Downloads\SHAREit\iPhone 6s Plus\photo\IMG_7460.PNG">
            <a:extLst>
              <a:ext uri="{FF2B5EF4-FFF2-40B4-BE49-F238E27FC236}">
                <a16:creationId xmlns:a16="http://schemas.microsoft.com/office/drawing/2014/main" id="{37E4EFEF-D2CB-3044-9087-97557FA6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82128" y="2863149"/>
            <a:ext cx="3242525" cy="499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832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7B6BC-41AA-A640-BFCD-9D88B4B8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Anatomic sites 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1901-3C80-FD40-AEED-A9F2F811D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29400" cy="4351338"/>
          </a:xfrm>
        </p:spPr>
        <p:txBody>
          <a:bodyPr/>
          <a:lstStyle/>
          <a:p>
            <a:r>
              <a:rPr lang="en-US" b="0" i="0" u="none" strike="noStrike" dirty="0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Long Bone metaphysis (Most common)</a:t>
            </a:r>
          </a:p>
          <a:p>
            <a:r>
              <a:rPr lang="en-US" b="0" i="0" u="none" strike="noStrike" dirty="0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Distal Femur: most common site</a:t>
            </a:r>
            <a:endParaRPr lang="en-US" dirty="0">
              <a:solidFill>
                <a:srgbClr val="414141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414141"/>
              </a:solidFill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Skip metastases: metastases within the same bone as the primary osteosarcoma</a:t>
            </a:r>
          </a:p>
          <a:p>
            <a:r>
              <a:rPr lang="en-US" b="0" i="0" u="none" strike="noStrike" dirty="0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may dictate that the entire bone be surgically removed</a:t>
            </a:r>
            <a:endParaRPr lang="x-none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B6FB172-2436-0F4D-8ED3-03D30B2F3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1"/>
          <a:stretch/>
        </p:blipFill>
        <p:spPr>
          <a:xfrm>
            <a:off x="7621106" y="1295400"/>
            <a:ext cx="4073426" cy="48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45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6BCB0-45E5-B448-8942-44A1389C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effectLst/>
                <a:latin typeface="Helvetica" pitchFamily="2" charset="0"/>
              </a:rPr>
              <a:t>Gross Pathology: </a:t>
            </a:r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CAD3E22-4F9B-444C-906C-EE8146E20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709745"/>
            <a:ext cx="3425957" cy="54380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A43EE-20F9-1B4F-9E68-199CFB134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 fontScale="92500" lnSpcReduction="10000"/>
          </a:bodyPr>
          <a:lstStyle/>
          <a:p>
            <a:r>
              <a:rPr lang="en-US" sz="2700" b="1" dirty="0"/>
              <a:t>Osteosarcomas are composed of ossified or non-ossified tissue</a:t>
            </a:r>
          </a:p>
          <a:p>
            <a:r>
              <a:rPr lang="en-US" sz="2700" b="1" dirty="0">
                <a:solidFill>
                  <a:schemeClr val="accent1"/>
                </a:solidFill>
              </a:rPr>
              <a:t>Ossified</a:t>
            </a:r>
            <a:r>
              <a:rPr lang="en-US" sz="2700" b="1" dirty="0"/>
              <a:t> tissue is yellow-white and hard</a:t>
            </a:r>
          </a:p>
          <a:p>
            <a:r>
              <a:rPr lang="en-US" sz="2700" b="1" dirty="0"/>
              <a:t>Less ossified tissue is soft </a:t>
            </a:r>
          </a:p>
          <a:p>
            <a:r>
              <a:rPr lang="en-US" sz="2700" b="1" i="0" u="none" strike="noStrike" dirty="0">
                <a:effectLst/>
                <a:latin typeface="Arial" panose="020B0604020202020204" pitchFamily="34" charset="0"/>
              </a:rPr>
              <a:t>osteosarcomas penetrate the cortex and form a large </a:t>
            </a:r>
            <a:r>
              <a:rPr lang="en-US" sz="2700" b="1" i="0" u="none" strike="noStrike" dirty="0" err="1">
                <a:effectLst/>
                <a:latin typeface="Arial" panose="020B0604020202020204" pitchFamily="34" charset="0"/>
              </a:rPr>
              <a:t>extraosseous</a:t>
            </a:r>
            <a:r>
              <a:rPr lang="en-US" sz="2700" b="1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700" b="1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soft tissue </a:t>
            </a:r>
            <a:r>
              <a:rPr lang="en-US" sz="2700" b="1" i="0" u="none" strike="noStrike" dirty="0">
                <a:effectLst/>
                <a:latin typeface="Arial" panose="020B0604020202020204" pitchFamily="34" charset="0"/>
              </a:rPr>
              <a:t>mass</a:t>
            </a:r>
          </a:p>
          <a:p>
            <a:r>
              <a:rPr lang="en-US" sz="2700" b="1" i="0" u="none" strike="noStrike" dirty="0">
                <a:effectLst/>
                <a:latin typeface="inherit"/>
              </a:rPr>
              <a:t>Foci of </a:t>
            </a:r>
            <a:r>
              <a:rPr lang="en-US" sz="2700" b="1" i="0" u="none" strike="noStrike" dirty="0">
                <a:solidFill>
                  <a:schemeClr val="accent1"/>
                </a:solidFill>
                <a:effectLst/>
                <a:latin typeface="inherit"/>
              </a:rPr>
              <a:t>hemorrhage</a:t>
            </a:r>
            <a:r>
              <a:rPr lang="en-US" sz="2700" b="1" i="0" u="none" strike="noStrike" dirty="0">
                <a:effectLst/>
                <a:latin typeface="inherit"/>
              </a:rPr>
              <a:t> and necrosis are common</a:t>
            </a:r>
          </a:p>
          <a:p>
            <a:pPr fontAlgn="base"/>
            <a:r>
              <a:rPr lang="en-US" sz="2700" b="1" i="0" u="none" strike="noStrike" dirty="0">
                <a:effectLst/>
                <a:latin typeface="inherit"/>
              </a:rPr>
              <a:t>Periosteal reactions such as the </a:t>
            </a:r>
            <a:r>
              <a:rPr lang="en-US" sz="2700" b="1" i="0" u="none" strike="noStrike" dirty="0">
                <a:solidFill>
                  <a:schemeClr val="accent1"/>
                </a:solidFill>
                <a:effectLst/>
                <a:latin typeface="inherit"/>
              </a:rPr>
              <a:t>Codman's</a:t>
            </a:r>
            <a:r>
              <a:rPr lang="en-US" sz="2700" b="1" i="0" u="none" strike="noStrike" dirty="0">
                <a:effectLst/>
                <a:latin typeface="inherit"/>
              </a:rPr>
              <a:t> triangle are apparent at periphery of soft tissue mass</a:t>
            </a:r>
          </a:p>
          <a:p>
            <a:endParaRPr lang="x-none" sz="2000"/>
          </a:p>
        </p:txBody>
      </p:sp>
    </p:spTree>
    <p:extLst>
      <p:ext uri="{BB962C8B-B14F-4D97-AF65-F5344CB8AC3E}">
        <p14:creationId xmlns:p14="http://schemas.microsoft.com/office/powerpoint/2010/main" val="2081634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55D4B4-C9B7-0644-9E28-B39F3C709E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Classification of</a:t>
            </a:r>
            <a:br>
              <a:rPr lang="en-US" sz="3600"/>
            </a:br>
            <a:r>
              <a:rPr lang="en-US" sz="3600"/>
              <a:t>Malignant lesions</a:t>
            </a:r>
            <a:endParaRPr lang="x-none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FFCD-B782-E34A-8868-8F2AF221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MSTS staging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Prognosis of bone cancer depends on the following variables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presence of 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</a:rPr>
              <a:t>metastasis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</a:rPr>
              <a:t>skip (</a:t>
            </a:r>
            <a:r>
              <a:rPr lang="en-US" dirty="0" err="1">
                <a:solidFill>
                  <a:srgbClr val="0000CC"/>
                </a:solidFill>
                <a:latin typeface="Arial" panose="020B0604020202020204" pitchFamily="34" charset="0"/>
              </a:rPr>
              <a:t>discontinous</a:t>
            </a: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</a:rPr>
              <a:t>) lesions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within the same bone</a:t>
            </a:r>
          </a:p>
          <a:p>
            <a:pPr lvl="1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</a:rPr>
              <a:t>histologic grade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</a:rPr>
              <a:t>tumor size</a:t>
            </a:r>
            <a:endParaRPr lang="x-none"/>
          </a:p>
          <a:p>
            <a:pPr marL="0" indent="0">
              <a:buNone/>
            </a:pPr>
            <a:endParaRPr lang="x-none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65F69DE-7C1C-F140-8178-F8B436971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79" y="650494"/>
            <a:ext cx="5391536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74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6335A-B89E-ED4F-BD30-85325ADB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effectLst/>
                <a:latin typeface="Helvetica" pitchFamily="2" charset="0"/>
              </a:rPr>
              <a:t>Radiology</a:t>
            </a:r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A23DA7-897E-5C4E-A586-EE7518BF4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4" y="642988"/>
            <a:ext cx="2813629" cy="55715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D94E9-B246-9D4B-A93B-F3F651F5C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6" y="2022601"/>
            <a:ext cx="4204634" cy="415436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i="0" u="none" strike="noStrike" dirty="0">
                <a:effectLst/>
                <a:latin typeface="Verdana" panose="020B0604030504040204" pitchFamily="34" charset="0"/>
              </a:rPr>
              <a:t>X-Ray</a:t>
            </a: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: Osteosarcoma Of Distal Femur</a:t>
            </a:r>
            <a:br>
              <a:rPr lang="en-US" sz="2400" dirty="0"/>
            </a:b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lesion</a:t>
            </a:r>
            <a:r>
              <a:rPr lang="en-US" sz="2400" dirty="0"/>
              <a:t> </a:t>
            </a:r>
            <a:r>
              <a:rPr lang="en-US" sz="2400" b="1" i="0" u="none" strike="noStrike" dirty="0">
                <a:effectLst/>
                <a:latin typeface="Verdana" panose="020B0604030504040204" pitchFamily="34" charset="0"/>
              </a:rPr>
              <a:t>mixed</a:t>
            </a: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 lytic and sclerotic</a:t>
            </a:r>
            <a:br>
              <a:rPr lang="en-US" sz="2400" dirty="0"/>
            </a:br>
            <a:r>
              <a:rPr lang="en-US" sz="2400" b="1" i="0" u="none" strike="noStrike" dirty="0" err="1">
                <a:effectLst/>
                <a:latin typeface="Verdana" panose="020B0604030504040204" pitchFamily="34" charset="0"/>
              </a:rPr>
              <a:t>metadiaphyseal</a:t>
            </a: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 origin</a:t>
            </a:r>
            <a:br>
              <a:rPr lang="en-US" sz="2400" dirty="0"/>
            </a:b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ossified soft tissue mass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b="1" i="0" u="none" strike="noStrike" dirty="0" err="1">
                <a:effectLst/>
                <a:latin typeface="Verdana" panose="020B0604030504040204" pitchFamily="34" charset="0"/>
              </a:rPr>
              <a:t>Codman’s</a:t>
            </a: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 triangle </a:t>
            </a:r>
            <a:r>
              <a:rPr lang="en-US" sz="2400" i="0" u="none" strike="noStrike" dirty="0" err="1">
                <a:effectLst/>
                <a:latin typeface="Verdana" panose="020B0604030504040204" pitchFamily="34" charset="0"/>
              </a:rPr>
              <a:t>periosteal</a:t>
            </a: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 reaction</a:t>
            </a:r>
          </a:p>
          <a:p>
            <a:pPr marL="0" indent="0">
              <a:buNone/>
            </a:pPr>
            <a:endParaRPr lang="en-US" sz="2400" dirty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400" i="0" u="none" strike="noStrike" dirty="0">
                <a:effectLst/>
                <a:latin typeface="Verdana" panose="020B0604030504040204" pitchFamily="34" charset="0"/>
              </a:rPr>
              <a:t>Sun </a:t>
            </a:r>
            <a:r>
              <a:rPr lang="en-US" sz="2400" i="0" u="none" strike="noStrike">
                <a:effectLst/>
                <a:latin typeface="Verdana" panose="020B0604030504040204" pitchFamily="34" charset="0"/>
              </a:rPr>
              <a:t>ray appearance </a:t>
            </a:r>
            <a:endParaRPr lang="en-US" sz="2400" i="0" u="none" strike="noStrike" dirty="0">
              <a:effectLst/>
              <a:latin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838FB2-5B2C-6F4C-AEE8-D17F3CFE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92"/>
          <a:stretch/>
        </p:blipFill>
        <p:spPr>
          <a:xfrm>
            <a:off x="8592149" y="1313791"/>
            <a:ext cx="3032989" cy="48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11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4064-45C6-E04A-851A-4B9A8896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366B3-844E-0641-8F7E-B1E06B420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5215" cy="4351338"/>
          </a:xfrm>
        </p:spPr>
        <p:txBody>
          <a:bodyPr/>
          <a:lstStyle/>
          <a:p>
            <a:pPr fontAlgn="base">
              <a:buFont typeface="Wingdings" pitchFamily="2" charset="2"/>
              <a:buChar char="Ø"/>
            </a:pPr>
            <a:r>
              <a:rPr lang="en-US" b="1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MRI Best for: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determining </a:t>
            </a:r>
            <a:r>
              <a:rPr lang="en-US" b="0" i="0" u="none" strike="noStrike" err="1">
                <a:solidFill>
                  <a:srgbClr val="414141"/>
                </a:solidFill>
                <a:effectLst/>
                <a:latin typeface="inherit"/>
              </a:rPr>
              <a:t>intraosseous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extent (size) of the tumor and </a:t>
            </a:r>
            <a:r>
              <a:rPr lang="en-US" b="1" i="0" u="none" strike="noStrike">
                <a:solidFill>
                  <a:srgbClr val="414141"/>
                </a:solidFill>
                <a:effectLst/>
                <a:latin typeface="inherit"/>
              </a:rPr>
              <a:t>size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of the </a:t>
            </a:r>
            <a:r>
              <a:rPr lang="en-US" b="1" i="0" u="none" strike="noStrike">
                <a:solidFill>
                  <a:srgbClr val="414141"/>
                </a:solidFill>
                <a:effectLst/>
                <a:latin typeface="inherit"/>
              </a:rPr>
              <a:t>soft tissue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component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determining relationship of tumor to </a:t>
            </a:r>
            <a:r>
              <a:rPr lang="en-US" b="1" i="0" u="none" strike="noStrike" err="1">
                <a:solidFill>
                  <a:srgbClr val="414141"/>
                </a:solidFill>
                <a:effectLst/>
                <a:latin typeface="inherit"/>
              </a:rPr>
              <a:t>neurovascular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structures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detecting </a:t>
            </a:r>
            <a:r>
              <a:rPr lang="en-US" b="1" i="0" u="none" strike="noStrike">
                <a:solidFill>
                  <a:srgbClr val="414141"/>
                </a:solidFill>
                <a:effectLst/>
                <a:latin typeface="inherit"/>
              </a:rPr>
              <a:t>skip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 metastases</a:t>
            </a:r>
          </a:p>
          <a:p>
            <a:pPr fontAlgn="base"/>
            <a:r>
              <a:rPr lang="en-US" b="0" i="0" u="none" strike="noStrike">
                <a:solidFill>
                  <a:srgbClr val="414141"/>
                </a:solidFill>
                <a:effectLst/>
                <a:latin typeface="inherit"/>
              </a:rPr>
              <a:t>Entire bone and adjacent joint should be visualized</a:t>
            </a:r>
          </a:p>
          <a:p>
            <a:endParaRPr lang="x-non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B6FB172-2436-0F4D-8ED3-03D30B2F3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1"/>
          <a:stretch/>
        </p:blipFill>
        <p:spPr>
          <a:xfrm>
            <a:off x="7093415" y="1039145"/>
            <a:ext cx="4601117" cy="54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92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9328-820B-1748-88ED-FC40909E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A2974-4B99-CD41-8683-DE620BF17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7410" cy="4351338"/>
          </a:xfrm>
        </p:spPr>
        <p:txBody>
          <a:bodyPr/>
          <a:lstStyle/>
          <a:p>
            <a:pPr fontAlgn="base">
              <a:buFont typeface="Wingdings" pitchFamily="2" charset="2"/>
              <a:buChar char="Ø"/>
            </a:pPr>
            <a:r>
              <a:rPr lang="en-US" b="1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CT Scan of the Chest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: Used to detect pulmonary metastases</a:t>
            </a:r>
          </a:p>
          <a:p>
            <a:pPr fontAlgn="base">
              <a:buFont typeface="Wingdings" pitchFamily="2" charset="2"/>
              <a:buChar char="Ø"/>
            </a:pPr>
            <a:r>
              <a:rPr lang="en-US" b="1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Whole Body Bone Scan</a:t>
            </a:r>
            <a:r>
              <a:rPr lang="en-US" b="0" i="0" u="none" strike="noStrike">
                <a:solidFill>
                  <a:srgbClr val="414141"/>
                </a:solidFill>
                <a:effectLst/>
                <a:latin typeface="Arial" panose="020B0604020202020204" pitchFamily="34" charset="0"/>
              </a:rPr>
              <a:t>: Used to detect bone metastases, extent of bony involvement by the tumor and presence of skip metastases</a:t>
            </a:r>
          </a:p>
          <a:p>
            <a:pPr fontAlgn="base">
              <a:buFont typeface="Wingdings" pitchFamily="2" charset="2"/>
              <a:buChar char="Ø"/>
            </a:pPr>
            <a:r>
              <a:rPr lang="en-US" b="1">
                <a:solidFill>
                  <a:srgbClr val="414141"/>
                </a:solidFill>
                <a:latin typeface="Arial" panose="020B0604020202020204" pitchFamily="34" charset="0"/>
              </a:rPr>
              <a:t>Biopsy</a:t>
            </a:r>
            <a:r>
              <a:rPr lang="en-US">
                <a:solidFill>
                  <a:srgbClr val="414141"/>
                </a:solidFill>
                <a:latin typeface="Arial" panose="020B0604020202020204" pitchFamily="34" charset="0"/>
              </a:rPr>
              <a:t> </a:t>
            </a:r>
            <a:endParaRPr lang="en-US" b="0" i="0" u="none" strike="noStrike">
              <a:solidFill>
                <a:srgbClr val="414141"/>
              </a:solidFill>
              <a:effectLst/>
              <a:latin typeface="Arial" panose="020B0604020202020204" pitchFamily="34" charset="0"/>
            </a:endParaRPr>
          </a:p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5734E80-4E36-DB46-9173-053F1F729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10" y="894421"/>
            <a:ext cx="4450289" cy="62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89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6418-47C8-0B43-85FC-53DDB1B50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Treatment</a:t>
            </a:r>
            <a:endParaRPr lang="x-none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B72D-D151-9742-8DF5-8FBDE643F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0" i="0" u="none" strike="noStrike" dirty="0">
                <a:solidFill>
                  <a:srgbClr val="414141"/>
                </a:solidFill>
                <a:effectLst/>
                <a:latin typeface="inherit"/>
              </a:rPr>
              <a:t>osteosarcomas treated with a combination of </a:t>
            </a:r>
            <a:r>
              <a:rPr lang="en-US" b="0" i="0" u="none" strike="noStrike" dirty="0">
                <a:solidFill>
                  <a:schemeClr val="accent1"/>
                </a:solidFill>
                <a:effectLst/>
                <a:latin typeface="inherit"/>
              </a:rPr>
              <a:t>chemotherapy and wide excision. </a:t>
            </a:r>
          </a:p>
          <a:p>
            <a:pPr fontAlgn="base"/>
            <a:r>
              <a:rPr lang="en-US" b="0" i="0" u="none" strike="noStrike" dirty="0">
                <a:solidFill>
                  <a:srgbClr val="414141"/>
                </a:solidFill>
                <a:effectLst/>
                <a:latin typeface="inherit"/>
              </a:rPr>
              <a:t>usually, chemotherapy is administered before and after surgery</a:t>
            </a:r>
          </a:p>
          <a:p>
            <a:pPr fontAlgn="base"/>
            <a:r>
              <a:rPr lang="en-US" b="0" i="0" u="none" strike="noStrike" dirty="0">
                <a:solidFill>
                  <a:srgbClr val="414141"/>
                </a:solidFill>
                <a:effectLst/>
                <a:latin typeface="inherit"/>
              </a:rPr>
              <a:t>chemotherapy before surgery = preoperative = </a:t>
            </a:r>
            <a:r>
              <a:rPr lang="en-US" b="0" i="0" u="none" strike="noStrike" dirty="0" err="1">
                <a:solidFill>
                  <a:srgbClr val="414141"/>
                </a:solidFill>
                <a:effectLst/>
                <a:latin typeface="inherit"/>
              </a:rPr>
              <a:t>neoadjuvant</a:t>
            </a:r>
            <a:r>
              <a:rPr lang="en-US" b="0" i="0" u="none" strike="noStrike" dirty="0">
                <a:solidFill>
                  <a:srgbClr val="414141"/>
                </a:solidFill>
                <a:effectLst/>
                <a:latin typeface="inherit"/>
              </a:rPr>
              <a:t> chemotherapy</a:t>
            </a:r>
          </a:p>
          <a:p>
            <a:pPr fontAlgn="base"/>
            <a:r>
              <a:rPr lang="en-US" b="0" i="0" u="none" strike="noStrike" dirty="0">
                <a:solidFill>
                  <a:srgbClr val="414141"/>
                </a:solidFill>
                <a:effectLst/>
                <a:latin typeface="inherit"/>
              </a:rPr>
              <a:t>chemotherapy after surgery = adjuvant chemotherapy</a:t>
            </a:r>
          </a:p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01783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77B6-1110-6940-8022-FE9D1D1B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F682FA-5EE8-9F4D-864E-16D5EF376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1" b="20727"/>
          <a:stretch/>
        </p:blipFill>
        <p:spPr>
          <a:xfrm>
            <a:off x="3892801" y="365124"/>
            <a:ext cx="4406397" cy="5464679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2EEBD1C-8D7C-8F4C-BC84-9038D6E2A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0" b="20391"/>
          <a:stretch/>
        </p:blipFill>
        <p:spPr>
          <a:xfrm rot="10800000">
            <a:off x="7785603" y="365125"/>
            <a:ext cx="4406397" cy="529682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5E005D4-286E-984E-A314-B5F8E425F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8" y="276988"/>
            <a:ext cx="3582980" cy="56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83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4CFC-04A1-464B-BD4C-84626E7E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498EE0C-9BD3-E945-969D-D3BBB36B2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 b="20821"/>
          <a:stretch/>
        </p:blipFill>
        <p:spPr>
          <a:xfrm>
            <a:off x="838200" y="408491"/>
            <a:ext cx="5686749" cy="7031463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8369C41-1621-F143-85C4-30C3FBC25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9" t="12213" r="11655" b="9368"/>
          <a:stretch/>
        </p:blipFill>
        <p:spPr>
          <a:xfrm>
            <a:off x="7620000" y="270762"/>
            <a:ext cx="2911707" cy="742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369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A85D-7DE1-7043-88C6-5AD0EFCA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Ewing sarcoma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8D2C2-D9B1-2942-9A48-8AA0F99B5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small round cell sarcoma</a:t>
            </a:r>
          </a:p>
          <a:p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5-25 years of age</a:t>
            </a:r>
          </a:p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Found in the diaphysis of long bones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Genetics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t(11:22)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translocation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found in 95% of cases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Presentation 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inherit"/>
              </a:rPr>
              <a:t>May present with pain, fever, weight loss, leukocytosis and increased erythrocyte sedimentation rate mimicking osteomyelitis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3132DD3-F8B1-6B4C-8B59-D0D903338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28" y="114610"/>
            <a:ext cx="3195072" cy="58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243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4D45-C34F-1944-B971-37D3A8B43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D301-FB6F-3641-BBBB-0AE40C970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poor prognostic factors </a:t>
            </a:r>
          </a:p>
          <a:p>
            <a:pPr>
              <a:buFont typeface="Wingdings" pitchFamily="2" charset="2"/>
              <a:buChar char="§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tumor size/location</a:t>
            </a:r>
          </a:p>
          <a:p>
            <a:pPr>
              <a:buFont typeface="Wingdings" pitchFamily="2" charset="2"/>
              <a:buChar char="§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age</a:t>
            </a:r>
          </a:p>
          <a:p>
            <a:pPr>
              <a:buFont typeface="Wingdings" pitchFamily="2" charset="2"/>
              <a:buChar char="§"/>
            </a:pPr>
            <a:r>
              <a:rPr lang="en-US" b="0" i="0" u="none" strike="noStrike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elevated lactic dehydrogenase levels (&gt;</a:t>
            </a:r>
            <a:r>
              <a:rPr lang="en-US" b="0" i="0" u="none" strike="noStrike" err="1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200IUml</a:t>
            </a:r>
            <a:r>
              <a:rPr lang="en-US" b="0" i="0" u="none" strike="noStrike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) 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indicates large tumors</a:t>
            </a:r>
          </a:p>
          <a:p>
            <a:pPr>
              <a:buFont typeface="Wingdings" pitchFamily="2" charset="2"/>
              <a:buChar char="§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Metastases and chemotherapy response</a:t>
            </a: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42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A12E-575B-CD4B-88AC-46F530FC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1F610-E727-E344-B712-E964D7DC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3263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PXR</a:t>
            </a: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large destructive lesion in the </a:t>
            </a:r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diaphysis or </a:t>
            </a:r>
            <a:r>
              <a:rPr lang="en-US" b="0" i="0" u="none" strike="noStrike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metaphysis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lesion may be purely lytic or have variable amounts of reactive new bone formation</a:t>
            </a:r>
          </a:p>
          <a:p>
            <a:r>
              <a:rPr lang="en-US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periosteal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reaction may give </a:t>
            </a:r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"onion skin"</a:t>
            </a:r>
            <a:endParaRPr lang="en-US"/>
          </a:p>
          <a:p>
            <a:pPr>
              <a:buFont typeface="Wingdings" pitchFamily="2" charset="2"/>
              <a:buChar char="q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Bone scan</a:t>
            </a:r>
          </a:p>
          <a:p>
            <a:pPr>
              <a:buFont typeface="Wingdings" pitchFamily="2" charset="2"/>
              <a:buChar char="q"/>
            </a:pPr>
            <a:r>
              <a:rPr lang="en-US"/>
              <a:t>MRI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shows a large soft tissue component</a:t>
            </a:r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69676E-0A73-284B-8284-D9B22D1BB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556" y="1102674"/>
            <a:ext cx="3500244" cy="54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89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0C82-334B-CF4D-AAFC-AA725A91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3255-2EC0-0C4C-85AA-89313EBE5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0093" cy="435133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Histology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sheets of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small round cells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prominent nuclei and minimal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 cytoplasm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may have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pseudo-rosettes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(circle of cells with necrosis in center)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8AF79F2-158F-EC47-90DB-23247C9E7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19" y="2070893"/>
            <a:ext cx="4151615" cy="38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/>
              <a:t>Diagnosis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/>
              <a:t>History ( thyroid breast prostate)</a:t>
            </a:r>
          </a:p>
          <a:p>
            <a:pPr lvl="0"/>
            <a:r>
              <a:rPr lang="en-GB"/>
              <a:t>Clinical examination </a:t>
            </a:r>
            <a:r>
              <a:rPr lang="en-US"/>
              <a:t>: </a:t>
            </a:r>
            <a:r>
              <a:rPr lang="en-GB"/>
              <a:t>Thyroid Breasts Chest Liver Kidney Rectal (prostate &amp; rectal tumours) </a:t>
            </a:r>
            <a:endParaRPr lang="en-US"/>
          </a:p>
          <a:p>
            <a:pPr lvl="0"/>
            <a:r>
              <a:rPr lang="en-US"/>
              <a:t>PXR CT MRI : affected bone</a:t>
            </a:r>
          </a:p>
          <a:p>
            <a:r>
              <a:rPr lang="en-GB"/>
              <a:t>Angiography -&gt; tumour blood supply and relationship to major vessels </a:t>
            </a:r>
            <a:endParaRPr lang="en-US"/>
          </a:p>
          <a:p>
            <a:pPr lvl="0"/>
            <a:r>
              <a:rPr lang="en-US"/>
              <a:t>CT : chest abd pelvis </a:t>
            </a:r>
          </a:p>
          <a:p>
            <a:pPr lvl="0"/>
            <a:r>
              <a:rPr lang="en-US"/>
              <a:t>Bone scan </a:t>
            </a:r>
          </a:p>
          <a:p>
            <a:pPr lvl="0"/>
            <a:r>
              <a:rPr lang="en-US"/>
              <a:t>Laboratory: CBC, ESR, LFT, C PH ALP, Tumor markers( AFP PSA), urine analysis</a:t>
            </a:r>
          </a:p>
          <a:p>
            <a:pPr lvl="0"/>
            <a:r>
              <a:rPr lang="en-US"/>
              <a:t>Electrophoresis</a:t>
            </a:r>
          </a:p>
          <a:p>
            <a:pPr lvl="0"/>
            <a:r>
              <a:rPr lang="en-US"/>
              <a:t>Biopsy </a:t>
            </a: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001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4A54F-C3F6-5E45-B753-3130C1EA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1953-EBF7-914C-98AC-FF488FDBA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2288" cy="4351338"/>
          </a:xfrm>
        </p:spPr>
        <p:txBody>
          <a:bodyPr/>
          <a:lstStyle/>
          <a:p>
            <a:r>
              <a:rPr lang="en-US" i="0" u="none" strike="noStrike" dirty="0">
                <a:effectLst/>
                <a:latin typeface="Arial" panose="020B0604020202020204" pitchFamily="34" charset="0"/>
              </a:rPr>
              <a:t>chemotherapy + radiation therapy for non-</a:t>
            </a:r>
            <a:r>
              <a:rPr lang="en-US" i="0" u="none" strike="noStrike" dirty="0" err="1">
                <a:effectLst/>
                <a:latin typeface="Arial" panose="020B0604020202020204" pitchFamily="34" charset="0"/>
              </a:rPr>
              <a:t>resectable</a:t>
            </a:r>
            <a:r>
              <a:rPr lang="en-US" i="0" u="none" strike="noStrike" dirty="0">
                <a:effectLst/>
                <a:latin typeface="Arial" panose="020B0604020202020204" pitchFamily="34" charset="0"/>
              </a:rPr>
              <a:t> tumors</a:t>
            </a:r>
          </a:p>
          <a:p>
            <a:r>
              <a:rPr lang="en-US" b="1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chemotherapy + limb salvage resection ± adjuvant radiation</a:t>
            </a:r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739A8D-BDC8-0B4D-B976-9069C3E5F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679" y="1153160"/>
            <a:ext cx="1778000" cy="455168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BDB1783-8AA9-484A-B56A-AFB6BC2D0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19" y="1571592"/>
            <a:ext cx="6261596" cy="37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79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816B7-EE98-274D-8710-AA60F7326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Multiple myeloma</a:t>
            </a:r>
            <a:endParaRPr lang="x-none" b="1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7EF5D-DA08-DD4A-BBB8-1B4A37F29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Multiple myeloma is a neoplastic proliferation of </a:t>
            </a:r>
            <a:r>
              <a:rPr lang="en-US" b="0" i="0" u="none" strike="noStrike" dirty="0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plasma cells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 presents with skeletal lesions</a:t>
            </a:r>
          </a:p>
          <a:p>
            <a:r>
              <a:rPr lang="en-US" b="0" i="0" u="none" strike="noStrike" dirty="0">
                <a:solidFill>
                  <a:srgbClr val="111111"/>
                </a:solidFill>
                <a:effectLst/>
                <a:latin typeface="Helvetica" pitchFamily="2" charset="0"/>
              </a:rPr>
              <a:t>Cancerous plasma cells accumulate in the bone marrow and crowd out healthy blood cells.</a:t>
            </a:r>
          </a:p>
          <a:p>
            <a:r>
              <a:rPr lang="en-US" b="0" i="0" u="none" strike="noStrike" dirty="0">
                <a:solidFill>
                  <a:srgbClr val="111111"/>
                </a:solidFill>
                <a:effectLst/>
                <a:latin typeface="Helvetica" pitchFamily="2" charset="0"/>
              </a:rPr>
              <a:t>The cancer cells produce abnormal proteins that can cause complications.</a:t>
            </a:r>
          </a:p>
          <a:p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</a:rPr>
              <a:t>Neoplastic plasma cells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produces abnormal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immunoglobulins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en-US" b="0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results in </a:t>
            </a:r>
            <a:r>
              <a:rPr lang="en-US" b="0" i="0" u="none" strike="noStrike" dirty="0" err="1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osteoclastic</a:t>
            </a:r>
            <a:r>
              <a:rPr lang="en-US" b="0" i="0" u="none" strike="noStrike" dirty="0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 stimulation by malignant cells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005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46A1-EB68-684E-8A5E-56A08D75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80E5E-92C6-BF4C-BEB3-5E1E3B60B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patients &gt; 40 years of age (median age is 60)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Symptoms </a:t>
            </a:r>
          </a:p>
          <a:p>
            <a:pPr lvl="1"/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usually presents with</a:t>
            </a:r>
          </a:p>
          <a:p>
            <a:pPr lvl="2"/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localized bone pain (usually spine or ribs)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/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pathologic fracture 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fatigue 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secondary to anemia, renal insufficiency, 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hypercalcemia</a:t>
            </a: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124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2D39-AEEE-4140-A1E1-F51DCC98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B09F3-B81D-FC41-9789-4074AA11F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Radiographs</a:t>
            </a:r>
            <a:b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findings</a:t>
            </a:r>
          </a:p>
          <a:p>
            <a:pPr lvl="1"/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multiple "punched-out" lytic lesions</a:t>
            </a:r>
            <a:endParaRPr lang="en-US"/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Bone marrow aspirate &gt;10-30%plasma</a:t>
            </a: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(normal amount of plasma cells on bone marrow aspirate is &lt; 2%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Bone scans </a:t>
            </a:r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cold in 30% 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skeletal survey</a:t>
            </a: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6CAEBC7-77A6-EA46-A9E3-B746B065D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67" y="681037"/>
            <a:ext cx="3721656" cy="301823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267C25E-116D-EF41-8426-A6A6DA8E5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78044" y="1848325"/>
            <a:ext cx="2748447" cy="720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5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3647D-54E5-D44C-806E-A05E158CA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F8468-0C20-7E41-9236-9B7B5F814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Serum labs </a:t>
            </a:r>
          </a:p>
          <a:p>
            <a:pPr lvl="1"/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anemia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elevated creatinine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b="0" i="0" u="none" strike="noStrike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hypercalcemia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/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due to excessive resorption of bone</a:t>
            </a:r>
          </a:p>
          <a:p>
            <a:pPr lvl="1"/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ESR often elevated</a:t>
            </a:r>
          </a:p>
          <a:p>
            <a:pPr lvl="1"/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SPEP 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(serum protein electrophoresis)</a:t>
            </a:r>
          </a:p>
          <a:p>
            <a:pPr lvl="2"/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50% IgG</a:t>
            </a: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Urine </a:t>
            </a:r>
          </a:p>
          <a:p>
            <a:pPr lvl="1"/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proteinuria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UPEP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(urine protein electrophoresis) </a:t>
            </a:r>
          </a:p>
          <a:p>
            <a:pPr lvl="2"/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may show </a:t>
            </a:r>
            <a:r>
              <a:rPr lang="en-US" b="0" i="0" u="none" strike="noStrike" err="1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Bence</a:t>
            </a:r>
            <a:r>
              <a:rPr lang="en-US" b="0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 Jones proteins 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(secreted immunoglobulin kappa and lambda light chains)</a:t>
            </a:r>
          </a:p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3538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6ED7-8166-F344-A418-FD44746DB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8244A-FC8F-BA4B-834E-8B09FDABA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u="none" strike="noStrike" err="1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multiagent</a:t>
            </a:r>
            <a:r>
              <a:rPr lang="en-US" b="1" i="0" u="none" strike="noStrike">
                <a:solidFill>
                  <a:srgbClr val="1B56B2"/>
                </a:solidFill>
                <a:effectLst/>
                <a:latin typeface="Arial" panose="020B0604020202020204" pitchFamily="34" charset="0"/>
              </a:rPr>
              <a:t> chemotherapy </a:t>
            </a:r>
            <a:endParaRPr lang="en-US" b="1" i="0" u="none" strike="noStrike"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  <a:p>
            <a:endParaRPr lang="en-US" b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r>
              <a:rPr lang="en-US" b="1" i="0" u="none" strike="noStrike"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>surgical stabilization and external beam radiation therapy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51248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en-US" sz="11500" b="1" dirty="0"/>
          </a:p>
          <a:p>
            <a:pPr marL="0" indent="0" algn="ctr">
              <a:buNone/>
            </a:pPr>
            <a:r>
              <a:rPr lang="en-US" sz="11500" b="1" dirty="0"/>
              <a:t>THANK YOU</a:t>
            </a:r>
            <a:endParaRPr lang="ar-EG" sz="11500" b="1" dirty="0"/>
          </a:p>
        </p:txBody>
      </p:sp>
    </p:spTree>
    <p:extLst>
      <p:ext uri="{BB962C8B-B14F-4D97-AF65-F5344CB8AC3E}">
        <p14:creationId xmlns:p14="http://schemas.microsoft.com/office/powerpoint/2010/main" val="106937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6D77-5269-BE4B-BFE5-31CD251C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1E558-5971-3C46-9729-406E57824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Non surgical treatment:</a:t>
            </a:r>
          </a:p>
          <a:p>
            <a:r>
              <a:rPr lang="en-US" dirty="0"/>
              <a:t>Observation</a:t>
            </a:r>
          </a:p>
          <a:p>
            <a:r>
              <a:rPr lang="en-US" dirty="0"/>
              <a:t>Chemotherapy</a:t>
            </a:r>
          </a:p>
          <a:p>
            <a:r>
              <a:rPr lang="en-US" dirty="0"/>
              <a:t>Radiotherapy</a:t>
            </a:r>
          </a:p>
          <a:p>
            <a:r>
              <a:rPr lang="en-US" dirty="0"/>
              <a:t>Hormonal therapy</a:t>
            </a:r>
          </a:p>
          <a:p>
            <a:r>
              <a:rPr lang="en-US" dirty="0"/>
              <a:t>Bisphosphonates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3F0ABC-5C0C-8C41-9F65-84FC5D2697D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TREATMENTS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556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SURGICAL EXCISION 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en-GB" sz="7600" b="1" i="1" dirty="0"/>
              <a:t>Intra-</a:t>
            </a:r>
            <a:r>
              <a:rPr lang="en-GB" sz="7600" b="1" i="1" dirty="0" err="1"/>
              <a:t>lesional</a:t>
            </a:r>
            <a:r>
              <a:rPr lang="en-GB" sz="7600" b="1" i="1" dirty="0"/>
              <a:t> </a:t>
            </a:r>
            <a:r>
              <a:rPr lang="en-GB" sz="7600" dirty="0"/>
              <a:t> </a:t>
            </a:r>
          </a:p>
          <a:p>
            <a:pPr lvl="1"/>
            <a:r>
              <a:rPr lang="en-GB" sz="7600" dirty="0"/>
              <a:t>through the tumour </a:t>
            </a:r>
          </a:p>
          <a:p>
            <a:pPr lvl="0"/>
            <a:r>
              <a:rPr lang="en-GB" sz="7600" b="1" i="1" dirty="0"/>
              <a:t>Marginal </a:t>
            </a:r>
            <a:r>
              <a:rPr lang="en-GB" sz="7600" dirty="0"/>
              <a:t> </a:t>
            </a:r>
          </a:p>
          <a:p>
            <a:pPr lvl="1"/>
            <a:r>
              <a:rPr lang="en-GB" sz="7600" dirty="0"/>
              <a:t>through pseudo-capsule of tumour </a:t>
            </a:r>
          </a:p>
          <a:p>
            <a:pPr lvl="0"/>
            <a:r>
              <a:rPr lang="en-GB" sz="7600" b="1" i="1" dirty="0"/>
              <a:t>Wide</a:t>
            </a:r>
            <a:r>
              <a:rPr lang="en-GB" sz="7600" dirty="0"/>
              <a:t> </a:t>
            </a:r>
          </a:p>
          <a:p>
            <a:pPr lvl="1"/>
            <a:r>
              <a:rPr lang="en-GB" sz="7600" dirty="0"/>
              <a:t>around reactive zone, </a:t>
            </a:r>
            <a:r>
              <a:rPr lang="en-US" sz="7600" dirty="0"/>
              <a:t>take</a:t>
            </a:r>
            <a:r>
              <a:rPr lang="en-GB" sz="7600" dirty="0"/>
              <a:t> a cuff of normal tissue </a:t>
            </a:r>
          </a:p>
          <a:p>
            <a:pPr lvl="0"/>
            <a:r>
              <a:rPr lang="en-GB" sz="7600" b="1" i="1" dirty="0"/>
              <a:t>Radical </a:t>
            </a:r>
            <a:r>
              <a:rPr lang="en-GB" sz="7600" dirty="0"/>
              <a:t> </a:t>
            </a:r>
          </a:p>
          <a:p>
            <a:pPr lvl="1"/>
            <a:r>
              <a:rPr lang="en-GB" sz="7600" dirty="0"/>
              <a:t>removal of entire compartment or compartments </a:t>
            </a:r>
            <a:r>
              <a:rPr lang="en-GB" sz="7600" i="1" dirty="0"/>
              <a:t> </a:t>
            </a:r>
            <a:r>
              <a:rPr lang="en-GB" sz="7600" dirty="0"/>
              <a:t> </a:t>
            </a:r>
          </a:p>
          <a:p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4DDF09-9509-BC49-BCDC-3C15FC8BF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75" y="996949"/>
            <a:ext cx="6756855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3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F116-B1E7-6745-814B-81A32A53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Reconstructive options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5FFBA-40BF-C149-AE42-BA595DDA2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GB" b="1" dirty="0"/>
              <a:t>biological methods</a:t>
            </a:r>
            <a:r>
              <a:rPr lang="en-US" dirty="0"/>
              <a:t> </a:t>
            </a:r>
            <a:r>
              <a:rPr lang="en-GB" dirty="0"/>
              <a:t>including</a:t>
            </a:r>
            <a:r>
              <a:rPr lang="en-US" dirty="0"/>
              <a:t>:-</a:t>
            </a:r>
          </a:p>
          <a:p>
            <a:pPr lvl="0"/>
            <a:r>
              <a:rPr lang="en-GB" dirty="0" err="1"/>
              <a:t>Autograft</a:t>
            </a:r>
            <a:r>
              <a:rPr lang="en-GB" dirty="0"/>
              <a:t> or allograft </a:t>
            </a:r>
            <a:endParaRPr lang="en-US" dirty="0"/>
          </a:p>
          <a:p>
            <a:pPr lvl="0"/>
            <a:r>
              <a:rPr lang="en-GB" dirty="0" err="1"/>
              <a:t>Tumor</a:t>
            </a:r>
            <a:r>
              <a:rPr lang="en-US" dirty="0"/>
              <a:t> </a:t>
            </a:r>
            <a:r>
              <a:rPr lang="en-GB" dirty="0"/>
              <a:t>devitalized </a:t>
            </a:r>
            <a:r>
              <a:rPr lang="en-GB" dirty="0" err="1"/>
              <a:t>autograft</a:t>
            </a:r>
            <a:r>
              <a:rPr lang="en-US" dirty="0"/>
              <a:t>  or recycling (involves re-implantation of tumor-bearing bone after devitalized treatment (extracorporeal irradiation, heat treatment and freezing)</a:t>
            </a:r>
          </a:p>
          <a:p>
            <a:pPr lvl="0"/>
            <a:r>
              <a:rPr lang="en-GB" dirty="0"/>
              <a:t>Fibular </a:t>
            </a:r>
            <a:r>
              <a:rPr lang="en-GB" dirty="0" err="1"/>
              <a:t>graf</a:t>
            </a:r>
            <a:r>
              <a:rPr lang="en-US" dirty="0"/>
              <a:t>t (</a:t>
            </a:r>
            <a:r>
              <a:rPr lang="en-GB" dirty="0"/>
              <a:t>Vascularize</a:t>
            </a:r>
            <a:r>
              <a:rPr lang="en-US" dirty="0"/>
              <a:t>d</a:t>
            </a:r>
            <a:r>
              <a:rPr lang="en-GB" dirty="0"/>
              <a:t> </a:t>
            </a:r>
            <a:r>
              <a:rPr lang="en-US" dirty="0"/>
              <a:t>or non)</a:t>
            </a:r>
          </a:p>
          <a:p>
            <a:pPr lvl="0">
              <a:buFont typeface="Wingdings" pitchFamily="2" charset="2"/>
              <a:buChar char="Ø"/>
            </a:pPr>
            <a:r>
              <a:rPr lang="en-GB" b="1" dirty="0"/>
              <a:t>Non</a:t>
            </a:r>
            <a:r>
              <a:rPr lang="en-US" b="1" dirty="0"/>
              <a:t> </a:t>
            </a:r>
            <a:r>
              <a:rPr lang="en-GB" b="1" dirty="0"/>
              <a:t>biological methods</a:t>
            </a:r>
            <a:r>
              <a:rPr lang="en-GB" dirty="0"/>
              <a:t>, using custom-made implants</a:t>
            </a:r>
          </a:p>
        </p:txBody>
      </p:sp>
    </p:spTree>
    <p:extLst>
      <p:ext uri="{BB962C8B-B14F-4D97-AF65-F5344CB8AC3E}">
        <p14:creationId xmlns:p14="http://schemas.microsoft.com/office/powerpoint/2010/main" val="80694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1137</Words>
  <Application>Microsoft Office PowerPoint</Application>
  <PresentationFormat>Widescreen</PresentationFormat>
  <Paragraphs>410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Common bone tumors</vt:lpstr>
      <vt:lpstr>Introduction</vt:lpstr>
      <vt:lpstr>Classification: </vt:lpstr>
      <vt:lpstr>Classification </vt:lpstr>
      <vt:lpstr>Classification of Malignant lesions</vt:lpstr>
      <vt:lpstr>Diagnosis</vt:lpstr>
      <vt:lpstr> </vt:lpstr>
      <vt:lpstr>SURGICAL EXCISION </vt:lpstr>
      <vt:lpstr>Reconstructive options</vt:lpstr>
      <vt:lpstr>                                          Bone graft</vt:lpstr>
      <vt:lpstr>Recycling </vt:lpstr>
      <vt:lpstr>PowerPoint Presentation</vt:lpstr>
      <vt:lpstr>Endoprosthesis</vt:lpstr>
      <vt:lpstr>BENIGN LESIONS</vt:lpstr>
      <vt:lpstr>SIMPLE BONE CYST</vt:lpstr>
      <vt:lpstr>PowerPoint Presentation</vt:lpstr>
      <vt:lpstr>PowerPoint Presentation</vt:lpstr>
      <vt:lpstr>PowerPoint Presentation</vt:lpstr>
      <vt:lpstr>PowerPoint Presentation</vt:lpstr>
      <vt:lpstr>Aneurismal BONE CYST</vt:lpstr>
      <vt:lpstr>PowerPoint Presentation</vt:lpstr>
      <vt:lpstr>PowerPoint Presentation</vt:lpstr>
      <vt:lpstr>PowerPoint Presentation</vt:lpstr>
      <vt:lpstr>PowerPoint Presentation</vt:lpstr>
      <vt:lpstr>NON OSSIFYING FIBROMA</vt:lpstr>
      <vt:lpstr>PowerPoint Presentation</vt:lpstr>
      <vt:lpstr>PowerPoint Presentation</vt:lpstr>
      <vt:lpstr>Osteoid osteoma</vt:lpstr>
      <vt:lpstr>PowerPoint Presentation</vt:lpstr>
      <vt:lpstr>PowerPoint Presentation</vt:lpstr>
      <vt:lpstr>Enchondroma</vt:lpstr>
      <vt:lpstr>PowerPoint Presentation</vt:lpstr>
      <vt:lpstr>PowerPoint Presentation</vt:lpstr>
      <vt:lpstr>Osteochondroma</vt:lpstr>
      <vt:lpstr>PowerPoint Presentation</vt:lpstr>
      <vt:lpstr>PowerPoint Presentation</vt:lpstr>
      <vt:lpstr>PowerPoint Presentation</vt:lpstr>
      <vt:lpstr>PowerPoint Presentation</vt:lpstr>
      <vt:lpstr>GCT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Malignancy</vt:lpstr>
      <vt:lpstr>Osteosarcoma</vt:lpstr>
      <vt:lpstr>Age/Signs/Symptoms</vt:lpstr>
      <vt:lpstr>Anatomic sites </vt:lpstr>
      <vt:lpstr>Gross Pathology: </vt:lpstr>
      <vt:lpstr>Radiology</vt:lpstr>
      <vt:lpstr>PowerPoint Presentation</vt:lpstr>
      <vt:lpstr>PowerPoint Presentation</vt:lpstr>
      <vt:lpstr>Treatment</vt:lpstr>
      <vt:lpstr>PowerPoint Presentation</vt:lpstr>
      <vt:lpstr>PowerPoint Presentation</vt:lpstr>
      <vt:lpstr>Ewing sarcoma</vt:lpstr>
      <vt:lpstr>PowerPoint Presentation</vt:lpstr>
      <vt:lpstr>PowerPoint Presentation</vt:lpstr>
      <vt:lpstr>PowerPoint Presentation</vt:lpstr>
      <vt:lpstr>PowerPoint Presentation</vt:lpstr>
      <vt:lpstr>Multiple myeloma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maghrabi mohammed</dc:creator>
  <cp:lastModifiedBy>maghrabi mohammed</cp:lastModifiedBy>
  <cp:revision>18</cp:revision>
  <dcterms:created xsi:type="dcterms:W3CDTF">2021-05-01T13:14:39Z</dcterms:created>
  <dcterms:modified xsi:type="dcterms:W3CDTF">2021-10-26T15:45:30Z</dcterms:modified>
</cp:coreProperties>
</file>